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Lst>
  <p:notesMasterIdLst>
    <p:notesMasterId r:id="rId31"/>
  </p:notesMasterIdLst>
  <p:handoutMasterIdLst>
    <p:handoutMasterId r:id="rId32"/>
  </p:handoutMasterIdLst>
  <p:sldIdLst>
    <p:sldId id="299" r:id="rId4"/>
    <p:sldId id="335" r:id="rId5"/>
    <p:sldId id="336" r:id="rId6"/>
    <p:sldId id="362" r:id="rId7"/>
    <p:sldId id="349" r:id="rId8"/>
    <p:sldId id="284" r:id="rId9"/>
    <p:sldId id="341" r:id="rId10"/>
    <p:sldId id="342" r:id="rId11"/>
    <p:sldId id="340" r:id="rId12"/>
    <p:sldId id="343" r:id="rId13"/>
    <p:sldId id="344" r:id="rId14"/>
    <p:sldId id="314" r:id="rId15"/>
    <p:sldId id="350" r:id="rId16"/>
    <p:sldId id="351" r:id="rId17"/>
    <p:sldId id="352" r:id="rId18"/>
    <p:sldId id="353" r:id="rId19"/>
    <p:sldId id="355" r:id="rId20"/>
    <p:sldId id="356" r:id="rId21"/>
    <p:sldId id="357" r:id="rId22"/>
    <p:sldId id="358" r:id="rId23"/>
    <p:sldId id="359" r:id="rId24"/>
    <p:sldId id="360" r:id="rId25"/>
    <p:sldId id="345" r:id="rId26"/>
    <p:sldId id="361" r:id="rId27"/>
    <p:sldId id="354" r:id="rId28"/>
    <p:sldId id="307" r:id="rId29"/>
    <p:sldId id="347" r:id="rId3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6600"/>
    <a:srgbClr val="000099"/>
    <a:srgbClr val="0000FF"/>
    <a:srgbClr val="FF0066"/>
    <a:srgbClr val="0038A8"/>
    <a:srgbClr val="99FF33"/>
    <a:srgbClr val="FF5D9F"/>
    <a:srgbClr val="FF9900"/>
    <a:srgbClr val="EF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spc="0" normalizeH="0" baseline="0">
                <a:solidFill>
                  <a:schemeClr val="bg1"/>
                </a:solidFill>
                <a:latin typeface="+mj-lt"/>
                <a:ea typeface="+mj-ea"/>
                <a:cs typeface="+mj-cs"/>
              </a:defRPr>
            </a:pPr>
            <a:r>
              <a:rPr lang="en-US" dirty="0">
                <a:solidFill>
                  <a:schemeClr val="bg1"/>
                </a:solidFill>
              </a:rPr>
              <a:t>Post CHS Destinations</a:t>
            </a:r>
          </a:p>
        </c:rich>
      </c:tx>
      <c:layout>
        <c:manualLayout>
          <c:xMode val="edge"/>
          <c:yMode val="edge"/>
          <c:x val="1.5161125692621754E-3"/>
          <c:y val="7.8506667427342899E-3"/>
        </c:manualLayout>
      </c:layout>
      <c:overlay val="0"/>
      <c:spPr>
        <a:solidFill>
          <a:srgbClr val="0038A8"/>
        </a:solidFill>
        <a:ln>
          <a:noFill/>
        </a:ln>
        <a:effectLst/>
      </c:spPr>
    </c:title>
    <c:autoTitleDeleted val="0"/>
    <c:plotArea>
      <c:layout/>
      <c:pieChart>
        <c:varyColors val="1"/>
        <c:ser>
          <c:idx val="0"/>
          <c:order val="0"/>
          <c:tx>
            <c:strRef>
              <c:f>Sheet1!$B$1</c:f>
              <c:strCache>
                <c:ptCount val="1"/>
                <c:pt idx="0">
                  <c:v>Column1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5C4-4463-91CC-3229D8978C6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45C4-4463-91CC-3229D8978C6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5C4-4463-91CC-3229D8978C6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45C4-4463-91CC-3229D8978C6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45C4-4463-91CC-3229D8978C6F}"/>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45C4-4463-91CC-3229D8978C6F}"/>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45C4-4463-91CC-3229D8978C6F}"/>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45C4-4463-91CC-3229D8978C6F}"/>
              </c:ext>
            </c:extLst>
          </c:dPt>
          <c:dLbls>
            <c:dLbl>
              <c:idx val="5"/>
              <c:layout>
                <c:manualLayout>
                  <c:x val="-6.1728395061728392E-3"/>
                  <c:y val="3.140237570099001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5C4-4463-91CC-3229D8978C6F}"/>
                </c:ext>
              </c:extLst>
            </c:dLbl>
            <c:dLbl>
              <c:idx val="7"/>
              <c:layout>
                <c:manualLayout>
                  <c:x val="1.8518518518518576E-2"/>
                  <c:y val="2.6168646417491582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45C4-4463-91CC-3229D8978C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Sheet1!$A$2:$A$9</c:f>
              <c:strCache>
                <c:ptCount val="8"/>
                <c:pt idx="0">
                  <c:v>Loreto College</c:v>
                </c:pt>
                <c:pt idx="1">
                  <c:v>Salford College</c:v>
                </c:pt>
                <c:pt idx="2">
                  <c:v>Xaverian College</c:v>
                </c:pt>
                <c:pt idx="3">
                  <c:v>Local 6th Forms</c:v>
                </c:pt>
                <c:pt idx="4">
                  <c:v>Trafford College</c:v>
                </c:pt>
                <c:pt idx="5">
                  <c:v>Manchester College</c:v>
                </c:pt>
                <c:pt idx="6">
                  <c:v>Apprenticeships</c:v>
                </c:pt>
                <c:pt idx="7">
                  <c:v>Other</c:v>
                </c:pt>
              </c:strCache>
            </c:strRef>
          </c:cat>
          <c:val>
            <c:numRef>
              <c:f>Sheet1!$B$2:$B$9</c:f>
              <c:numCache>
                <c:formatCode>General</c:formatCode>
                <c:ptCount val="8"/>
                <c:pt idx="0">
                  <c:v>28</c:v>
                </c:pt>
                <c:pt idx="1">
                  <c:v>5</c:v>
                </c:pt>
                <c:pt idx="2">
                  <c:v>25</c:v>
                </c:pt>
                <c:pt idx="3">
                  <c:v>3</c:v>
                </c:pt>
                <c:pt idx="4">
                  <c:v>13</c:v>
                </c:pt>
                <c:pt idx="5">
                  <c:v>18</c:v>
                </c:pt>
                <c:pt idx="6">
                  <c:v>2</c:v>
                </c:pt>
                <c:pt idx="7">
                  <c:v>6</c:v>
                </c:pt>
              </c:numCache>
            </c:numRef>
          </c:val>
          <c:extLst>
            <c:ext xmlns:c16="http://schemas.microsoft.com/office/drawing/2014/chart" uri="{C3380CC4-5D6E-409C-BE32-E72D297353CC}">
              <c16:uniqueId val="{00000010-45C4-4463-91CC-3229D8978C6F}"/>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rgbClr val="0000FF"/>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2ACC0A1-CD5F-49BB-96AA-749941EFB985}" type="datetimeFigureOut">
              <a:rPr lang="en-GB" smtClean="0"/>
              <a:t>22/10/2019</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6EEFA28C-F13C-4647-A71A-63E3408EE255}" type="slidenum">
              <a:rPr lang="en-GB" smtClean="0"/>
              <a:t>‹#›</a:t>
            </a:fld>
            <a:endParaRPr lang="en-GB"/>
          </a:p>
        </p:txBody>
      </p:sp>
    </p:spTree>
    <p:extLst>
      <p:ext uri="{BB962C8B-B14F-4D97-AF65-F5344CB8AC3E}">
        <p14:creationId xmlns:p14="http://schemas.microsoft.com/office/powerpoint/2010/main" val="156846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5C241E4-3826-4E62-BBDB-A03DB64E4E24}" type="datetimeFigureOut">
              <a:rPr lang="en-GB" smtClean="0"/>
              <a:t>22/10/2019</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C0D2E400-D3A8-4C01-A75E-6F57C73C9BDA}" type="slidenum">
              <a:rPr lang="en-GB" smtClean="0"/>
              <a:t>‹#›</a:t>
            </a:fld>
            <a:endParaRPr lang="en-GB"/>
          </a:p>
        </p:txBody>
      </p:sp>
    </p:spTree>
    <p:extLst>
      <p:ext uri="{BB962C8B-B14F-4D97-AF65-F5344CB8AC3E}">
        <p14:creationId xmlns:p14="http://schemas.microsoft.com/office/powerpoint/2010/main" val="302264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2E400-D3A8-4C01-A75E-6F57C73C9BDA}" type="slidenum">
              <a:rPr lang="en-GB" smtClean="0"/>
              <a:t>1</a:t>
            </a:fld>
            <a:endParaRPr lang="en-GB"/>
          </a:p>
        </p:txBody>
      </p:sp>
    </p:spTree>
    <p:extLst>
      <p:ext uri="{BB962C8B-B14F-4D97-AF65-F5344CB8AC3E}">
        <p14:creationId xmlns:p14="http://schemas.microsoft.com/office/powerpoint/2010/main" val="301165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a:noFill/>
        </p:spPr>
      </p:sp>
      <p:sp>
        <p:nvSpPr>
          <p:cNvPr id="13315" name="Rectangle 3"/>
          <p:cNvSpPr>
            <a:spLocks noGrp="1"/>
          </p:cNvSpPr>
          <p:nvPr>
            <p:ph type="body" idx="1"/>
          </p:nvPr>
        </p:nvSpPr>
        <p:spPr>
          <a:noFill/>
        </p:spPr>
        <p:txBody>
          <a:bodyPr/>
          <a:lstStyle/>
          <a:p>
            <a:pPr eaLnBrk="1" hangingPunct="1">
              <a:buFontTx/>
              <a:buChar char="•"/>
            </a:pPr>
            <a:r>
              <a:rPr lang="en-GB" altLang="en-US" smtClean="0"/>
              <a:t>Pie chart shows the distribution of the new jobs referred to in the previous slide across sectors</a:t>
            </a:r>
          </a:p>
          <a:p>
            <a:pPr eaLnBrk="1" hangingPunct="1">
              <a:buFontTx/>
              <a:buChar char="•"/>
            </a:pPr>
            <a:r>
              <a:rPr lang="en-GB" altLang="en-US" smtClean="0"/>
              <a:t>Shows dominance of service sector and specifically higher skilled professional roles, business support services and leisure activities such as hotels, food and retail. </a:t>
            </a:r>
          </a:p>
          <a:p>
            <a:pPr eaLnBrk="1" hangingPunct="1">
              <a:buFontTx/>
              <a:buChar char="•"/>
            </a:pPr>
            <a:r>
              <a:rPr lang="en-GB" altLang="en-US" smtClean="0"/>
              <a:t>Also note that self-employment is an option in many of Manchester’s growth sectors</a:t>
            </a:r>
          </a:p>
          <a:p>
            <a:pPr eaLnBrk="1" hangingPunct="1">
              <a:buFontTx/>
              <a:buChar char="•"/>
            </a:pPr>
            <a:r>
              <a:rPr lang="en-GB" altLang="en-US" smtClean="0"/>
              <a:t>Manchester is an enterprising place – many opportunities to start your own business or work for a smaller company</a:t>
            </a:r>
          </a:p>
        </p:txBody>
      </p:sp>
    </p:spTree>
    <p:extLst>
      <p:ext uri="{BB962C8B-B14F-4D97-AF65-F5344CB8AC3E}">
        <p14:creationId xmlns:p14="http://schemas.microsoft.com/office/powerpoint/2010/main" val="262200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GB">
              <a:latin typeface="Calibri" charset="0"/>
              <a:ea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52C6757-30FE-9147-BFDE-31EA688F80BD}" type="slidenum">
              <a:rPr kumimoji="0" lang="en-GB" sz="1200" b="0" i="0" u="none" strike="noStrike" kern="0" cap="none" spc="0" normalizeH="0" baseline="0" noProof="0">
                <a:ln>
                  <a:noFill/>
                </a:ln>
                <a:solidFill>
                  <a:srgbClr val="000000"/>
                </a:solidFill>
                <a:effectLst/>
                <a:uLnTx/>
                <a:uFillTx/>
                <a:latin typeface="Arial" charset="0"/>
                <a:ea typeface="ＭＳ Ｐゴシック" charset="0"/>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0" cap="none" spc="0" normalizeH="0" baseline="0" noProof="0">
              <a:ln>
                <a:noFill/>
              </a:ln>
              <a:solidFill>
                <a:srgbClr val="000000"/>
              </a:solidFill>
              <a:effectLst/>
              <a:uLnTx/>
              <a:uFillTx/>
              <a:latin typeface="Arial" charset="0"/>
              <a:ea typeface="ＭＳ Ｐゴシック" charset="0"/>
              <a:sym typeface="Calibri"/>
            </a:endParaRPr>
          </a:p>
        </p:txBody>
      </p:sp>
    </p:spTree>
    <p:extLst>
      <p:ext uri="{BB962C8B-B14F-4D97-AF65-F5344CB8AC3E}">
        <p14:creationId xmlns:p14="http://schemas.microsoft.com/office/powerpoint/2010/main" val="204127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16277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187550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564531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04173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47024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97631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79018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36464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78735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956478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16944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38448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286860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182A84">
                  <a:tint val="75000"/>
                </a:srgbClr>
              </a:solidFill>
            </a:endParaRPr>
          </a:p>
        </p:txBody>
      </p:sp>
      <p:sp>
        <p:nvSpPr>
          <p:cNvPr id="6" name="Slide Number Placeholder 5"/>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3990335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182A84">
                  <a:tint val="75000"/>
                </a:srgbClr>
              </a:solidFill>
            </a:endParaRPr>
          </a:p>
        </p:txBody>
      </p:sp>
      <p:sp>
        <p:nvSpPr>
          <p:cNvPr id="6" name="Slide Number Placeholder 5"/>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192526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182A84">
                  <a:tint val="75000"/>
                </a:srgbClr>
              </a:solidFill>
            </a:endParaRPr>
          </a:p>
        </p:txBody>
      </p:sp>
      <p:sp>
        <p:nvSpPr>
          <p:cNvPr id="6" name="Slide Number Placeholder 5"/>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454252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82A84">
                  <a:tint val="75000"/>
                </a:srgbClr>
              </a:solidFill>
            </a:endParaRPr>
          </a:p>
        </p:txBody>
      </p:sp>
      <p:sp>
        <p:nvSpPr>
          <p:cNvPr id="7" name="Slide Number Placeholder 6"/>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959968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8" name="Footer Placeholder 7"/>
          <p:cNvSpPr>
            <a:spLocks noGrp="1"/>
          </p:cNvSpPr>
          <p:nvPr>
            <p:ph type="ftr" sz="quarter" idx="11"/>
          </p:nvPr>
        </p:nvSpPr>
        <p:spPr/>
        <p:txBody>
          <a:bodyPr/>
          <a:lstStyle/>
          <a:p>
            <a:endParaRPr lang="en-GB" dirty="0">
              <a:solidFill>
                <a:srgbClr val="182A84">
                  <a:tint val="75000"/>
                </a:srgbClr>
              </a:solidFill>
            </a:endParaRPr>
          </a:p>
        </p:txBody>
      </p:sp>
      <p:sp>
        <p:nvSpPr>
          <p:cNvPr id="9" name="Slide Number Placeholder 8"/>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1219500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4" name="Footer Placeholder 3"/>
          <p:cNvSpPr>
            <a:spLocks noGrp="1"/>
          </p:cNvSpPr>
          <p:nvPr>
            <p:ph type="ftr" sz="quarter" idx="11"/>
          </p:nvPr>
        </p:nvSpPr>
        <p:spPr/>
        <p:txBody>
          <a:bodyPr/>
          <a:lstStyle/>
          <a:p>
            <a:endParaRPr lang="en-GB" dirty="0">
              <a:solidFill>
                <a:srgbClr val="182A84">
                  <a:tint val="75000"/>
                </a:srgbClr>
              </a:solidFill>
            </a:endParaRPr>
          </a:p>
        </p:txBody>
      </p:sp>
      <p:sp>
        <p:nvSpPr>
          <p:cNvPr id="5" name="Slide Number Placeholder 4"/>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940301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3" name="Footer Placeholder 2"/>
          <p:cNvSpPr>
            <a:spLocks noGrp="1"/>
          </p:cNvSpPr>
          <p:nvPr>
            <p:ph type="ftr" sz="quarter" idx="11"/>
          </p:nvPr>
        </p:nvSpPr>
        <p:spPr/>
        <p:txBody>
          <a:bodyPr/>
          <a:lstStyle/>
          <a:p>
            <a:endParaRPr lang="en-GB" dirty="0">
              <a:solidFill>
                <a:srgbClr val="182A84">
                  <a:tint val="75000"/>
                </a:srgbClr>
              </a:solidFill>
            </a:endParaRPr>
          </a:p>
        </p:txBody>
      </p:sp>
      <p:sp>
        <p:nvSpPr>
          <p:cNvPr id="4" name="Slide Number Placeholder 3"/>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185880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82A84">
                  <a:tint val="75000"/>
                </a:srgbClr>
              </a:solidFill>
            </a:endParaRPr>
          </a:p>
        </p:txBody>
      </p:sp>
      <p:sp>
        <p:nvSpPr>
          <p:cNvPr id="7" name="Slide Number Placeholder 6"/>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1418658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6" name="Footer Placeholder 5"/>
          <p:cNvSpPr>
            <a:spLocks noGrp="1"/>
          </p:cNvSpPr>
          <p:nvPr>
            <p:ph type="ftr" sz="quarter" idx="11"/>
          </p:nvPr>
        </p:nvSpPr>
        <p:spPr/>
        <p:txBody>
          <a:bodyPr/>
          <a:lstStyle/>
          <a:p>
            <a:endParaRPr lang="en-GB" dirty="0">
              <a:solidFill>
                <a:srgbClr val="182A84">
                  <a:tint val="75000"/>
                </a:srgbClr>
              </a:solidFill>
            </a:endParaRPr>
          </a:p>
        </p:txBody>
      </p:sp>
      <p:sp>
        <p:nvSpPr>
          <p:cNvPr id="7" name="Slide Number Placeholder 6"/>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18935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2479054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182A84">
                  <a:tint val="75000"/>
                </a:srgbClr>
              </a:solidFill>
            </a:endParaRPr>
          </a:p>
        </p:txBody>
      </p:sp>
      <p:sp>
        <p:nvSpPr>
          <p:cNvPr id="6" name="Slide Number Placeholder 5"/>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70784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11"/>
          </p:nvPr>
        </p:nvSpPr>
        <p:spPr/>
        <p:txBody>
          <a:bodyPr/>
          <a:lstStyle/>
          <a:p>
            <a:endParaRPr lang="en-GB" dirty="0">
              <a:solidFill>
                <a:srgbClr val="182A84">
                  <a:tint val="75000"/>
                </a:srgbClr>
              </a:solidFill>
            </a:endParaRPr>
          </a:p>
        </p:txBody>
      </p:sp>
      <p:sp>
        <p:nvSpPr>
          <p:cNvPr id="6" name="Slide Number Placeholder 5"/>
          <p:cNvSpPr>
            <a:spLocks noGrp="1"/>
          </p:cNvSpPr>
          <p:nvPr>
            <p:ph type="sldNum" sz="quarter" idx="12"/>
          </p:nvPr>
        </p:nvSpPr>
        <p:spPr/>
        <p:txBody>
          <a:body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23700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95061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09704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32799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11117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75417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E7D08-288B-4498-A741-D7FB120CE849}" type="datetimeFigureOut">
              <a:rPr lang="en-GB" smtClean="0"/>
              <a:pPr/>
              <a:t>22/10/2019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B72E37-5D1B-47E5-9E2E-0AEF24363434}" type="slidenum">
              <a:rPr lang="en-GB" smtClean="0"/>
              <a:pPr/>
              <a:t>‹#›</a:t>
            </a:fld>
            <a:endParaRPr lang="en-GB"/>
          </a:p>
        </p:txBody>
      </p:sp>
    </p:spTree>
    <p:extLst>
      <p:ext uri="{BB962C8B-B14F-4D97-AF65-F5344CB8AC3E}">
        <p14:creationId xmlns:p14="http://schemas.microsoft.com/office/powerpoint/2010/main" val="342512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E7D08-288B-4498-A741-D7FB120CE849}" type="datetimeFigureOut">
              <a:rPr lang="en-GB" smtClean="0"/>
              <a:pPr/>
              <a:t>22/10/2019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72E37-5D1B-47E5-9E2E-0AEF24363434}" type="slidenum">
              <a:rPr lang="en-GB" smtClean="0"/>
              <a:pPr/>
              <a:t>‹#›</a:t>
            </a:fld>
            <a:endParaRPr lang="en-GB"/>
          </a:p>
        </p:txBody>
      </p:sp>
    </p:spTree>
    <p:extLst>
      <p:ext uri="{BB962C8B-B14F-4D97-AF65-F5344CB8AC3E}">
        <p14:creationId xmlns:p14="http://schemas.microsoft.com/office/powerpoint/2010/main" val="11688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BAD"/>
                </a:solidFill>
              </a:defRPr>
            </a:lvl1pPr>
          </a:lstStyle>
          <a:p>
            <a:fld id="{86CB4B4D-7CA3-9044-876B-883B54F8677D}" type="slidenum">
              <a:t>‹#›</a:t>
            </a:fld>
            <a:endParaRPr/>
          </a:p>
        </p:txBody>
      </p:sp>
    </p:spTree>
    <p:extLst>
      <p:ext uri="{BB962C8B-B14F-4D97-AF65-F5344CB8AC3E}">
        <p14:creationId xmlns:p14="http://schemas.microsoft.com/office/powerpoint/2010/main" val="41395239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8" r:id="rId5"/>
    <p:sldLayoutId id="2147483679" r:id="rId6"/>
    <p:sldLayoutId id="2147483680" r:id="rId7"/>
    <p:sldLayoutId id="2147483694" r:id="rId8"/>
    <p:sldLayoutId id="2147483695"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chemeClr val="accent1"/>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D688B-AE9A-433C-B815-5D160D5F2324}" type="datetimeFigureOut">
              <a:rPr lang="en-GB" smtClean="0">
                <a:solidFill>
                  <a:srgbClr val="182A84">
                    <a:tint val="75000"/>
                  </a:srgbClr>
                </a:solidFill>
              </a:rPr>
              <a:pPr/>
              <a:t>22/10/2019</a:t>
            </a:fld>
            <a:endParaRPr lang="en-GB" dirty="0">
              <a:solidFill>
                <a:srgbClr val="182A84">
                  <a:tint val="75000"/>
                </a:srgb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182A84">
                  <a:tint val="75000"/>
                </a:srgb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130C4-BC22-41F4-80D5-5580B3AC9FED}" type="slidenum">
              <a:rPr lang="en-GB" smtClean="0">
                <a:solidFill>
                  <a:srgbClr val="182A84">
                    <a:tint val="75000"/>
                  </a:srgbClr>
                </a:solidFill>
              </a:rPr>
              <a:pPr/>
              <a:t>‹#›</a:t>
            </a:fld>
            <a:endParaRPr lang="en-GB" dirty="0">
              <a:solidFill>
                <a:srgbClr val="182A84">
                  <a:tint val="75000"/>
                </a:srgbClr>
              </a:solidFill>
            </a:endParaRPr>
          </a:p>
        </p:txBody>
      </p:sp>
    </p:spTree>
    <p:extLst>
      <p:ext uri="{BB962C8B-B14F-4D97-AF65-F5344CB8AC3E}">
        <p14:creationId xmlns:p14="http://schemas.microsoft.com/office/powerpoint/2010/main" val="24801586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df"/><Relationship Id="rId10" Type="http://schemas.openxmlformats.org/officeDocument/2006/relationships/image" Target="../media/image8.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google.co.uk/url?sa=i&amp;rct=j&amp;q=&amp;esrc=s&amp;source=images&amp;cd=&amp;ved=2ahUKEwiE6Ynot_7kAhWIsBQKHebuDQQQjRx6BAgBEAQ&amp;url=https://www.youtube.com/watch?v%3DOqwL-haERL8&amp;psig=AOvVaw3-ujDdRlS-FtSE4hvbNjz2&amp;ust=157013526331452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EmraayufdAhUMxxoKHXuDCgoQjRx6BAgBEAU&amp;url=https://www.taschen.com/&amp;psig=AOvVaw2EMsq6YD7tu2A3V-A31JD8&amp;ust=1538563583147071" TargetMode="Externa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vle.mathswatch.co.uk/vle/" TargetMode="Externa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S_LOGO_PORTRAIT_RBG.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9585" y="-33673"/>
            <a:ext cx="928482" cy="1368153"/>
          </a:xfrm>
          <a:prstGeom prst="rect">
            <a:avLst/>
          </a:prstGeom>
        </p:spPr>
      </p:pic>
      <p:sp>
        <p:nvSpPr>
          <p:cNvPr id="9" name="TextBox 8"/>
          <p:cNvSpPr txBox="1"/>
          <p:nvPr/>
        </p:nvSpPr>
        <p:spPr>
          <a:xfrm>
            <a:off x="2670096" y="3175383"/>
            <a:ext cx="6438407" cy="3539430"/>
          </a:xfrm>
          <a:prstGeom prst="rect">
            <a:avLst/>
          </a:prstGeom>
          <a:solidFill>
            <a:srgbClr val="FF6600"/>
          </a:solidFill>
          <a:ln w="28575">
            <a:solidFill>
              <a:srgbClr val="FF0066"/>
            </a:solidFill>
          </a:ln>
        </p:spPr>
        <p:txBody>
          <a:bodyPr wrap="square" rtlCol="0">
            <a:spAutoFit/>
          </a:bodyPr>
          <a:lstStyle/>
          <a:p>
            <a:r>
              <a:rPr lang="en-GB" sz="4800" dirty="0" smtClean="0">
                <a:solidFill>
                  <a:schemeClr val="bg1"/>
                </a:solidFill>
              </a:rPr>
              <a:t>Post 16 </a:t>
            </a:r>
          </a:p>
          <a:p>
            <a:r>
              <a:rPr lang="en-GB" sz="4800" dirty="0" smtClean="0">
                <a:solidFill>
                  <a:schemeClr val="bg1"/>
                </a:solidFill>
              </a:rPr>
              <a:t>Options Evening</a:t>
            </a:r>
          </a:p>
          <a:p>
            <a:r>
              <a:rPr lang="en-GB" sz="4800" dirty="0" smtClean="0">
                <a:solidFill>
                  <a:schemeClr val="bg1"/>
                </a:solidFill>
              </a:rPr>
              <a:t>2019</a:t>
            </a:r>
          </a:p>
          <a:p>
            <a:endParaRPr lang="en-GB" sz="4800" dirty="0" smtClean="0">
              <a:solidFill>
                <a:schemeClr val="bg1"/>
              </a:solidFill>
            </a:endParaRPr>
          </a:p>
          <a:p>
            <a:pPr algn="ctr"/>
            <a:endParaRPr lang="en-GB" sz="3200" dirty="0">
              <a:solidFill>
                <a:schemeClr val="bg1"/>
              </a:solidFill>
            </a:endParaRPr>
          </a:p>
        </p:txBody>
      </p:sp>
      <p:pic>
        <p:nvPicPr>
          <p:cNvPr id="6" name="Picture 5" descr="successcreativehappy.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4531" y="46674"/>
            <a:ext cx="1302286" cy="934054"/>
          </a:xfrm>
          <a:prstGeom prst="rect">
            <a:avLst/>
          </a:prstGeom>
        </p:spPr>
      </p:pic>
      <p:pic>
        <p:nvPicPr>
          <p:cNvPr id="3" name="Picture 2"/>
          <p:cNvPicPr>
            <a:picLocks noChangeAspect="1"/>
          </p:cNvPicPr>
          <p:nvPr/>
        </p:nvPicPr>
        <p:blipFill>
          <a:blip r:embed="rId7"/>
          <a:stretch>
            <a:fillRect/>
          </a:stretch>
        </p:blipFill>
        <p:spPr>
          <a:xfrm>
            <a:off x="7452320" y="4581128"/>
            <a:ext cx="1360780" cy="2004911"/>
          </a:xfrm>
          <a:prstGeom prst="rect">
            <a:avLst/>
          </a:prstGeom>
        </p:spPr>
      </p:pic>
      <p:pic>
        <p:nvPicPr>
          <p:cNvPr id="5" name="Picture 4"/>
          <p:cNvPicPr>
            <a:picLocks noChangeAspect="1"/>
          </p:cNvPicPr>
          <p:nvPr/>
        </p:nvPicPr>
        <p:blipFill rotWithShape="1">
          <a:blip r:embed="rId8"/>
          <a:srcRect l="3196" r="8782"/>
          <a:stretch/>
        </p:blipFill>
        <p:spPr>
          <a:xfrm>
            <a:off x="-18274" y="2750599"/>
            <a:ext cx="2681471" cy="2375380"/>
          </a:xfrm>
          <a:prstGeom prst="rect">
            <a:avLst/>
          </a:prstGeom>
        </p:spPr>
      </p:pic>
      <p:pic>
        <p:nvPicPr>
          <p:cNvPr id="8" name="Picture 7"/>
          <p:cNvPicPr>
            <a:picLocks noChangeAspect="1"/>
          </p:cNvPicPr>
          <p:nvPr/>
        </p:nvPicPr>
        <p:blipFill>
          <a:blip r:embed="rId9"/>
          <a:stretch>
            <a:fillRect/>
          </a:stretch>
        </p:blipFill>
        <p:spPr>
          <a:xfrm>
            <a:off x="1" y="1"/>
            <a:ext cx="2695262" cy="2750598"/>
          </a:xfrm>
          <a:prstGeom prst="rect">
            <a:avLst/>
          </a:prstGeom>
        </p:spPr>
      </p:pic>
      <p:pic>
        <p:nvPicPr>
          <p:cNvPr id="10" name="Picture 9"/>
          <p:cNvPicPr>
            <a:picLocks noChangeAspect="1"/>
          </p:cNvPicPr>
          <p:nvPr/>
        </p:nvPicPr>
        <p:blipFill>
          <a:blip r:embed="rId10"/>
          <a:stretch>
            <a:fillRect/>
          </a:stretch>
        </p:blipFill>
        <p:spPr>
          <a:xfrm>
            <a:off x="1" y="5125979"/>
            <a:ext cx="2663198" cy="1621677"/>
          </a:xfrm>
          <a:prstGeom prst="rect">
            <a:avLst/>
          </a:prstGeom>
        </p:spPr>
      </p:pic>
      <p:pic>
        <p:nvPicPr>
          <p:cNvPr id="11" name="Picture 10"/>
          <p:cNvPicPr>
            <a:picLocks noChangeAspect="1"/>
          </p:cNvPicPr>
          <p:nvPr/>
        </p:nvPicPr>
        <p:blipFill rotWithShape="1">
          <a:blip r:embed="rId11"/>
          <a:srcRect l="2654" t="144" r="14179" b="-144"/>
          <a:stretch/>
        </p:blipFill>
        <p:spPr>
          <a:xfrm>
            <a:off x="2663199" y="0"/>
            <a:ext cx="6445303" cy="3175383"/>
          </a:xfrm>
          <a:prstGeom prst="rect">
            <a:avLst/>
          </a:prstGeom>
        </p:spPr>
      </p:pic>
    </p:spTree>
    <p:extLst>
      <p:ext uri="{BB962C8B-B14F-4D97-AF65-F5344CB8AC3E}">
        <p14:creationId xmlns:p14="http://schemas.microsoft.com/office/powerpoint/2010/main" val="190664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0000FF"/>
          </a:solidFill>
          <a:ln w="38100">
            <a:solidFill>
              <a:srgbClr val="FF0066"/>
            </a:solidFill>
          </a:ln>
        </p:spPr>
        <p:txBody>
          <a:bodyPr>
            <a:normAutofit/>
          </a:bodyPr>
          <a:lstStyle/>
          <a:p>
            <a:r>
              <a:rPr lang="en-GB" dirty="0" smtClean="0">
                <a:solidFill>
                  <a:schemeClr val="bg1"/>
                </a:solidFill>
              </a:rPr>
              <a:t>CEEs - College Entry Exams</a:t>
            </a:r>
            <a:endParaRPr lang="en-GB" dirty="0">
              <a:solidFill>
                <a:schemeClr val="bg1"/>
              </a:solidFill>
            </a:endParaRPr>
          </a:p>
        </p:txBody>
      </p:sp>
      <p:sp>
        <p:nvSpPr>
          <p:cNvPr id="4" name="Rectangle 3"/>
          <p:cNvSpPr/>
          <p:nvPr/>
        </p:nvSpPr>
        <p:spPr>
          <a:xfrm>
            <a:off x="395536" y="1361319"/>
            <a:ext cx="8352928" cy="4191917"/>
          </a:xfrm>
          <a:prstGeom prst="rect">
            <a:avLst/>
          </a:prstGeom>
        </p:spPr>
        <p:txBody>
          <a:bodyPr wrap="square">
            <a:spAutoFit/>
          </a:bodyPr>
          <a:lstStyle/>
          <a:p>
            <a:pPr lvl="0">
              <a:lnSpc>
                <a:spcPct val="90000"/>
              </a:lnSpc>
            </a:pPr>
            <a:r>
              <a:rPr lang="en-GB" altLang="en-US" sz="2800" kern="0" dirty="0">
                <a:solidFill>
                  <a:prstClr val="black"/>
                </a:solidFill>
                <a:latin typeface="Calibri" pitchFamily="34" charset="0"/>
                <a:ea typeface="ＭＳ Ｐゴシック" pitchFamily="34" charset="-128"/>
              </a:rPr>
              <a:t>Start: 	</a:t>
            </a:r>
            <a:r>
              <a:rPr lang="en-GB" altLang="en-US" sz="2800" kern="0" dirty="0" smtClean="0">
                <a:solidFill>
                  <a:prstClr val="black"/>
                </a:solidFill>
                <a:latin typeface="Calibri" pitchFamily="34" charset="0"/>
                <a:ea typeface="ＭＳ Ｐゴシック" pitchFamily="34" charset="-128"/>
              </a:rPr>
              <a:t>	</a:t>
            </a:r>
            <a:r>
              <a:rPr lang="en-GB" altLang="en-US" sz="2800" b="1" kern="0" dirty="0" smtClean="0">
                <a:solidFill>
                  <a:srgbClr val="FF0066"/>
                </a:solidFill>
                <a:latin typeface="Calibri" pitchFamily="34" charset="0"/>
                <a:ea typeface="ＭＳ Ｐゴシック" pitchFamily="34" charset="-128"/>
              </a:rPr>
              <a:t>Monday </a:t>
            </a:r>
            <a:r>
              <a:rPr lang="en-GB" altLang="en-US" sz="2800" b="1" kern="0" dirty="0">
                <a:solidFill>
                  <a:srgbClr val="FF0066"/>
                </a:solidFill>
                <a:latin typeface="Calibri" pitchFamily="34" charset="0"/>
                <a:ea typeface="ＭＳ Ｐゴシック" pitchFamily="34" charset="-128"/>
              </a:rPr>
              <a:t>4</a:t>
            </a:r>
            <a:r>
              <a:rPr lang="en-GB" altLang="en-US" sz="2800" b="1" kern="0" baseline="30000" dirty="0">
                <a:solidFill>
                  <a:srgbClr val="FF0066"/>
                </a:solidFill>
                <a:latin typeface="Calibri" pitchFamily="34" charset="0"/>
                <a:ea typeface="ＭＳ Ｐゴシック" pitchFamily="34" charset="-128"/>
              </a:rPr>
              <a:t>th </a:t>
            </a:r>
            <a:r>
              <a:rPr lang="en-GB" altLang="en-US" sz="2800" b="1" kern="0" dirty="0">
                <a:solidFill>
                  <a:srgbClr val="FF0066"/>
                </a:solidFill>
                <a:latin typeface="Calibri" pitchFamily="34" charset="0"/>
                <a:ea typeface="ＭＳ Ｐゴシック" pitchFamily="34" charset="-128"/>
              </a:rPr>
              <a:t>November</a:t>
            </a:r>
          </a:p>
          <a:p>
            <a:pPr lvl="0">
              <a:lnSpc>
                <a:spcPct val="90000"/>
              </a:lnSpc>
            </a:pPr>
            <a:r>
              <a:rPr lang="en-GB" altLang="en-US" sz="2800" kern="0" dirty="0">
                <a:solidFill>
                  <a:prstClr val="black"/>
                </a:solidFill>
                <a:latin typeface="Calibri" pitchFamily="34" charset="0"/>
                <a:ea typeface="ＭＳ Ｐゴシック" pitchFamily="34" charset="-128"/>
              </a:rPr>
              <a:t>Finish: 	</a:t>
            </a:r>
            <a:r>
              <a:rPr lang="en-GB" altLang="en-US" sz="2800" b="1" kern="0" dirty="0">
                <a:solidFill>
                  <a:srgbClr val="FF0066"/>
                </a:solidFill>
                <a:latin typeface="Calibri" pitchFamily="34" charset="0"/>
                <a:ea typeface="ＭＳ Ｐゴシック" pitchFamily="34" charset="-128"/>
              </a:rPr>
              <a:t>Friday 15</a:t>
            </a:r>
            <a:r>
              <a:rPr lang="en-GB" altLang="en-US" sz="2800" b="1" kern="0" baseline="30000" dirty="0">
                <a:solidFill>
                  <a:srgbClr val="FF0066"/>
                </a:solidFill>
                <a:latin typeface="Calibri" pitchFamily="34" charset="0"/>
                <a:ea typeface="ＭＳ Ｐゴシック" pitchFamily="34" charset="-128"/>
              </a:rPr>
              <a:t>th</a:t>
            </a:r>
            <a:r>
              <a:rPr lang="en-GB" altLang="en-US" sz="2800" b="1" kern="0" dirty="0">
                <a:solidFill>
                  <a:srgbClr val="FF0066"/>
                </a:solidFill>
                <a:latin typeface="Calibri" pitchFamily="34" charset="0"/>
                <a:ea typeface="ＭＳ Ｐゴシック" pitchFamily="34" charset="-128"/>
              </a:rPr>
              <a:t> November</a:t>
            </a:r>
          </a:p>
          <a:p>
            <a:pPr lvl="0">
              <a:lnSpc>
                <a:spcPct val="90000"/>
              </a:lnSpc>
            </a:pPr>
            <a:endParaRPr lang="en-GB" altLang="en-US" sz="2800" b="1" kern="0" dirty="0">
              <a:solidFill>
                <a:srgbClr val="FF0066"/>
              </a:solidFill>
              <a:latin typeface="Calibri" pitchFamily="34" charset="0"/>
              <a:ea typeface="ＭＳ Ｐゴシック" pitchFamily="34" charset="-128"/>
            </a:endParaRPr>
          </a:p>
          <a:p>
            <a:pPr lvl="0">
              <a:lnSpc>
                <a:spcPct val="90000"/>
              </a:lnSpc>
            </a:pPr>
            <a:r>
              <a:rPr lang="en-GB" altLang="en-US" sz="2800" b="1" kern="0" dirty="0">
                <a:solidFill>
                  <a:srgbClr val="FF0066"/>
                </a:solidFill>
                <a:latin typeface="Calibri" pitchFamily="34" charset="0"/>
                <a:ea typeface="ＭＳ Ｐゴシック" pitchFamily="34" charset="-128"/>
              </a:rPr>
              <a:t>18</a:t>
            </a:r>
            <a:r>
              <a:rPr lang="en-GB" altLang="en-US" sz="2800" b="1" kern="0" baseline="30000" dirty="0">
                <a:solidFill>
                  <a:srgbClr val="FF0066"/>
                </a:solidFill>
                <a:latin typeface="Calibri" pitchFamily="34" charset="0"/>
                <a:ea typeface="ＭＳ Ｐゴシック" pitchFamily="34" charset="-128"/>
              </a:rPr>
              <a:t>th</a:t>
            </a:r>
            <a:r>
              <a:rPr lang="en-GB" altLang="en-US" sz="2800" b="1" kern="0" dirty="0">
                <a:solidFill>
                  <a:srgbClr val="FF0066"/>
                </a:solidFill>
                <a:latin typeface="Calibri" pitchFamily="34" charset="0"/>
                <a:ea typeface="ＭＳ Ｐゴシック" pitchFamily="34" charset="-128"/>
              </a:rPr>
              <a:t> to 22</a:t>
            </a:r>
            <a:r>
              <a:rPr lang="en-GB" altLang="en-US" sz="2800" b="1" kern="0" baseline="30000" dirty="0">
                <a:solidFill>
                  <a:srgbClr val="FF0066"/>
                </a:solidFill>
                <a:latin typeface="Calibri" pitchFamily="34" charset="0"/>
                <a:ea typeface="ＭＳ Ｐゴシック" pitchFamily="34" charset="-128"/>
              </a:rPr>
              <a:t>nd</a:t>
            </a:r>
            <a:r>
              <a:rPr lang="en-GB" altLang="en-US" sz="2800" b="1" kern="0" dirty="0">
                <a:solidFill>
                  <a:srgbClr val="FF0066"/>
                </a:solidFill>
                <a:latin typeface="Calibri" pitchFamily="34" charset="0"/>
                <a:ea typeface="ＭＳ Ｐゴシック" pitchFamily="34" charset="-128"/>
              </a:rPr>
              <a:t> November – Art exams (5hrs)</a:t>
            </a:r>
          </a:p>
          <a:p>
            <a:pPr lvl="0">
              <a:lnSpc>
                <a:spcPct val="90000"/>
              </a:lnSpc>
            </a:pPr>
            <a:endParaRPr lang="en-GB" altLang="en-US" sz="2800" b="1" kern="0" dirty="0">
              <a:solidFill>
                <a:prstClr val="black"/>
              </a:solidFill>
              <a:latin typeface="Calibri" pitchFamily="34" charset="0"/>
              <a:ea typeface="ＭＳ Ｐゴシック" pitchFamily="34" charset="-128"/>
            </a:endParaRPr>
          </a:p>
          <a:p>
            <a:pPr lvl="0">
              <a:lnSpc>
                <a:spcPct val="90000"/>
              </a:lnSpc>
            </a:pPr>
            <a:r>
              <a:rPr lang="en-GB" altLang="en-US" sz="2800" b="1" kern="0" dirty="0">
                <a:solidFill>
                  <a:srgbClr val="002060"/>
                </a:solidFill>
                <a:latin typeface="Calibri" pitchFamily="34" charset="0"/>
                <a:ea typeface="ＭＳ Ｐゴシック" pitchFamily="34" charset="-128"/>
              </a:rPr>
              <a:t>Students will sit exams in all GCSE subjects</a:t>
            </a:r>
          </a:p>
          <a:p>
            <a:pPr lvl="0">
              <a:lnSpc>
                <a:spcPct val="90000"/>
              </a:lnSpc>
            </a:pPr>
            <a:r>
              <a:rPr lang="en-GB" altLang="en-US" sz="2800" b="1" kern="0" dirty="0">
                <a:solidFill>
                  <a:srgbClr val="FF0066"/>
                </a:solidFill>
                <a:latin typeface="Calibri" pitchFamily="34" charset="0"/>
                <a:ea typeface="ＭＳ Ｐゴシック" pitchFamily="34" charset="-128"/>
              </a:rPr>
              <a:t>THERE IS NO STUDY LEAVE</a:t>
            </a:r>
            <a:r>
              <a:rPr lang="en-GB" altLang="en-US" sz="2800" b="1" kern="0" dirty="0">
                <a:solidFill>
                  <a:prstClr val="black"/>
                </a:solidFill>
                <a:latin typeface="Calibri" pitchFamily="34" charset="0"/>
                <a:ea typeface="ＭＳ Ｐゴシック" pitchFamily="34" charset="-128"/>
              </a:rPr>
              <a:t>, </a:t>
            </a:r>
            <a:r>
              <a:rPr lang="en-GB" altLang="en-US" sz="2800" b="1" kern="0" dirty="0">
                <a:solidFill>
                  <a:srgbClr val="002060"/>
                </a:solidFill>
                <a:latin typeface="Calibri" pitchFamily="34" charset="0"/>
                <a:ea typeface="ＭＳ Ｐゴシック" pitchFamily="34" charset="-128"/>
              </a:rPr>
              <a:t>this recreates the reality of the summer examinations where pupils attend lessons until they’ve completed their examinations</a:t>
            </a:r>
          </a:p>
          <a:p>
            <a:pPr lvl="0">
              <a:lnSpc>
                <a:spcPct val="90000"/>
              </a:lnSpc>
            </a:pPr>
            <a:endParaRPr lang="en-GB" altLang="en-US" sz="2800" kern="0" dirty="0">
              <a:solidFill>
                <a:prstClr val="black"/>
              </a:solidFill>
              <a:latin typeface="Calibri" pitchFamily="34" charset="0"/>
              <a:ea typeface="ＭＳ Ｐゴシック" pitchFamily="34" charset="-128"/>
            </a:endParaRPr>
          </a:p>
          <a:p>
            <a:pPr lvl="3">
              <a:lnSpc>
                <a:spcPct val="90000"/>
              </a:lnSpc>
            </a:pPr>
            <a:endParaRPr lang="en-US" altLang="en-US" sz="1600" kern="0" dirty="0">
              <a:solidFill>
                <a:prstClr val="black"/>
              </a:solidFill>
              <a:latin typeface="Calibri" pitchFamily="34" charset="0"/>
              <a:ea typeface="ＭＳ Ｐゴシック" pitchFamily="34" charset="-128"/>
            </a:endParaRPr>
          </a:p>
        </p:txBody>
      </p:sp>
      <p:sp>
        <p:nvSpPr>
          <p:cNvPr id="7" name="TextBox 6"/>
          <p:cNvSpPr txBox="1"/>
          <p:nvPr/>
        </p:nvSpPr>
        <p:spPr>
          <a:xfrm>
            <a:off x="426368" y="5725478"/>
            <a:ext cx="8291264" cy="830997"/>
          </a:xfrm>
          <a:prstGeom prst="rect">
            <a:avLst/>
          </a:prstGeom>
          <a:solidFill>
            <a:schemeClr val="bg1"/>
          </a:solidFill>
          <a:ln w="28575">
            <a:solidFill>
              <a:schemeClr val="accent5">
                <a:lumMod val="75000"/>
              </a:schemeClr>
            </a:solidFill>
          </a:ln>
        </p:spPr>
        <p:txBody>
          <a:bodyPr wrap="square" rtlCol="0">
            <a:spAutoFit/>
          </a:bodyPr>
          <a:lstStyle/>
          <a:p>
            <a:r>
              <a:rPr lang="en-GB" sz="2400" b="1" dirty="0" smtClean="0">
                <a:solidFill>
                  <a:srgbClr val="002060"/>
                </a:solidFill>
              </a:rPr>
              <a:t>This window will be used by a number of curriculum areas to complete revisit exams / complete NEAs / cover content</a:t>
            </a:r>
            <a:endParaRPr lang="en-GB" sz="2400" b="1" dirty="0">
              <a:solidFill>
                <a:srgbClr val="002060"/>
              </a:solidFill>
            </a:endParaRPr>
          </a:p>
        </p:txBody>
      </p:sp>
    </p:spTree>
    <p:extLst>
      <p:ext uri="{BB962C8B-B14F-4D97-AF65-F5344CB8AC3E}">
        <p14:creationId xmlns:p14="http://schemas.microsoft.com/office/powerpoint/2010/main" val="340048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0000FF"/>
          </a:solidFill>
          <a:ln w="38100">
            <a:solidFill>
              <a:srgbClr val="FF0066"/>
            </a:solidFill>
          </a:ln>
        </p:spPr>
        <p:txBody>
          <a:bodyPr>
            <a:normAutofit/>
          </a:bodyPr>
          <a:lstStyle/>
          <a:p>
            <a:r>
              <a:rPr lang="en-GB" dirty="0" smtClean="0">
                <a:solidFill>
                  <a:schemeClr val="bg1"/>
                </a:solidFill>
              </a:rPr>
              <a:t>CEEs </a:t>
            </a:r>
            <a:endParaRPr lang="en-GB" dirty="0">
              <a:solidFill>
                <a:schemeClr val="bg1"/>
              </a:solidFill>
            </a:endParaRPr>
          </a:p>
        </p:txBody>
      </p:sp>
      <p:sp>
        <p:nvSpPr>
          <p:cNvPr id="5" name="Content Placeholder 2"/>
          <p:cNvSpPr txBox="1">
            <a:spLocks/>
          </p:cNvSpPr>
          <p:nvPr/>
        </p:nvSpPr>
        <p:spPr bwMode="auto">
          <a:xfrm>
            <a:off x="107504" y="1196975"/>
            <a:ext cx="8928992" cy="48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kern="0" dirty="0" smtClean="0">
                <a:solidFill>
                  <a:srgbClr val="000099"/>
                </a:solidFill>
                <a:latin typeface="Calibri" pitchFamily="34" charset="0"/>
                <a:ea typeface="ＭＳ Ｐゴシック" pitchFamily="34" charset="-128"/>
                <a:cs typeface="Arial" charset="0"/>
              </a:rPr>
              <a:t>These replace our Mock Exams</a:t>
            </a:r>
          </a:p>
          <a:p>
            <a:r>
              <a:rPr lang="en-GB" kern="0" dirty="0" smtClean="0">
                <a:solidFill>
                  <a:srgbClr val="FF0066"/>
                </a:solidFill>
                <a:latin typeface="Calibri" pitchFamily="34" charset="0"/>
                <a:ea typeface="ＭＳ Ｐゴシック" pitchFamily="34" charset="-128"/>
                <a:cs typeface="Arial" charset="0"/>
              </a:rPr>
              <a:t>The results </a:t>
            </a:r>
            <a:r>
              <a:rPr lang="en-GB" b="1" u="sng" kern="0" dirty="0" smtClean="0">
                <a:solidFill>
                  <a:srgbClr val="FF0066"/>
                </a:solidFill>
                <a:latin typeface="Calibri" pitchFamily="34" charset="0"/>
                <a:ea typeface="ＭＳ Ｐゴシック" pitchFamily="34" charset="-128"/>
                <a:cs typeface="Arial" charset="0"/>
              </a:rPr>
              <a:t>may</a:t>
            </a:r>
            <a:r>
              <a:rPr lang="en-GB" b="1" kern="0" dirty="0" smtClean="0">
                <a:solidFill>
                  <a:srgbClr val="FF0066"/>
                </a:solidFill>
                <a:latin typeface="Calibri" pitchFamily="34" charset="0"/>
                <a:ea typeface="ＭＳ Ｐゴシック" pitchFamily="34" charset="-128"/>
                <a:cs typeface="Arial" charset="0"/>
              </a:rPr>
              <a:t> </a:t>
            </a:r>
            <a:r>
              <a:rPr lang="en-GB" kern="0" dirty="0" smtClean="0">
                <a:solidFill>
                  <a:srgbClr val="FF0066"/>
                </a:solidFill>
                <a:latin typeface="Calibri" pitchFamily="34" charset="0"/>
                <a:ea typeface="ＭＳ Ｐゴシック" pitchFamily="34" charset="-128"/>
                <a:cs typeface="Arial" charset="0"/>
              </a:rPr>
              <a:t>be shared with FE colleges </a:t>
            </a:r>
            <a:r>
              <a:rPr lang="en-GB" b="1" kern="0" dirty="0" smtClean="0">
                <a:solidFill>
                  <a:srgbClr val="FF0066"/>
                </a:solidFill>
                <a:latin typeface="Calibri" pitchFamily="34" charset="0"/>
                <a:ea typeface="ＭＳ Ｐゴシック" pitchFamily="34" charset="-128"/>
                <a:cs typeface="Arial" charset="0"/>
              </a:rPr>
              <a:t>on request</a:t>
            </a:r>
          </a:p>
          <a:p>
            <a:r>
              <a:rPr lang="en-GB" kern="0" dirty="0">
                <a:solidFill>
                  <a:srgbClr val="000099"/>
                </a:solidFill>
                <a:latin typeface="Calibri" pitchFamily="34" charset="0"/>
                <a:ea typeface="ＭＳ Ｐゴシック" pitchFamily="34" charset="-128"/>
                <a:cs typeface="Arial" charset="0"/>
              </a:rPr>
              <a:t>Results will be shared  on 17</a:t>
            </a:r>
            <a:r>
              <a:rPr lang="en-GB" kern="0" baseline="30000" dirty="0">
                <a:solidFill>
                  <a:srgbClr val="000099"/>
                </a:solidFill>
                <a:latin typeface="Calibri" pitchFamily="34" charset="0"/>
                <a:ea typeface="ＭＳ Ｐゴシック" pitchFamily="34" charset="-128"/>
                <a:cs typeface="Arial" charset="0"/>
              </a:rPr>
              <a:t>th</a:t>
            </a:r>
            <a:r>
              <a:rPr lang="en-GB" kern="0" dirty="0">
                <a:solidFill>
                  <a:srgbClr val="000099"/>
                </a:solidFill>
                <a:latin typeface="Calibri" pitchFamily="34" charset="0"/>
                <a:ea typeface="ＭＳ Ｐゴシック" pitchFamily="34" charset="-128"/>
                <a:cs typeface="Arial" charset="0"/>
              </a:rPr>
              <a:t> December</a:t>
            </a:r>
            <a:r>
              <a:rPr lang="en-GB" kern="0" dirty="0">
                <a:solidFill>
                  <a:srgbClr val="FF0066"/>
                </a:solidFill>
                <a:latin typeface="Calibri" pitchFamily="34" charset="0"/>
                <a:ea typeface="ＭＳ Ｐゴシック" pitchFamily="34" charset="-128"/>
                <a:cs typeface="Arial" charset="0"/>
              </a:rPr>
              <a:t>.</a:t>
            </a:r>
          </a:p>
          <a:p>
            <a:r>
              <a:rPr lang="en-GB" kern="0" dirty="0" smtClean="0">
                <a:solidFill>
                  <a:srgbClr val="FF0066"/>
                </a:solidFill>
                <a:latin typeface="Calibri" pitchFamily="34" charset="0"/>
                <a:ea typeface="ＭＳ Ｐゴシック" pitchFamily="34" charset="-128"/>
                <a:cs typeface="Arial" charset="0"/>
              </a:rPr>
              <a:t>This examination period allows our staff to assess performance and ensure that any personalised support packages are put in place – linked to PLC’s</a:t>
            </a:r>
          </a:p>
          <a:p>
            <a:r>
              <a:rPr lang="en-GB" kern="0" dirty="0" smtClean="0">
                <a:solidFill>
                  <a:srgbClr val="000099"/>
                </a:solidFill>
                <a:latin typeface="Calibri" pitchFamily="34" charset="0"/>
                <a:ea typeface="ＭＳ Ｐゴシック" pitchFamily="34" charset="-128"/>
                <a:cs typeface="Arial" charset="0"/>
              </a:rPr>
              <a:t>Gives students a realistic understanding of the demands</a:t>
            </a:r>
            <a:r>
              <a:rPr lang="en-GB" sz="3600" kern="0" dirty="0">
                <a:solidFill>
                  <a:srgbClr val="000099"/>
                </a:solidFill>
                <a:ea typeface="ＭＳ Ｐゴシック" pitchFamily="34" charset="-128"/>
                <a:cs typeface="Arial" charset="0"/>
              </a:rPr>
              <a:t> </a:t>
            </a:r>
            <a:endParaRPr lang="en-GB" kern="0" dirty="0" smtClean="0">
              <a:solidFill>
                <a:srgbClr val="000099"/>
              </a:solidFill>
              <a:latin typeface="Calibri" pitchFamily="34" charset="0"/>
              <a:ea typeface="ＭＳ Ｐゴシック" pitchFamily="34" charset="-128"/>
              <a:cs typeface="Arial" charset="0"/>
            </a:endParaRPr>
          </a:p>
        </p:txBody>
      </p:sp>
    </p:spTree>
    <p:extLst>
      <p:ext uri="{BB962C8B-B14F-4D97-AF65-F5344CB8AC3E}">
        <p14:creationId xmlns:p14="http://schemas.microsoft.com/office/powerpoint/2010/main" val="30804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57769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4F81BD"/>
                </a:solidFill>
                <a:effectLst/>
                <a:uLnTx/>
                <a:uFillTx/>
                <a:latin typeface="Calibri"/>
                <a:ea typeface="+mn-ea"/>
                <a:cs typeface="+mn-cs"/>
                <a:sym typeface="Calibri"/>
              </a:rPr>
              <a:t>Revision resources…</a:t>
            </a:r>
            <a:endParaRPr kumimoji="0" lang="en-GB" sz="4400" b="1" i="0" u="none" strike="noStrike" kern="1200" cap="none" spc="0" normalizeH="0" baseline="0" noProof="0" dirty="0">
              <a:ln>
                <a:noFill/>
              </a:ln>
              <a:solidFill>
                <a:srgbClr val="4F81BD"/>
              </a:solidFill>
              <a:effectLst/>
              <a:uLnTx/>
              <a:uFillTx/>
              <a:latin typeface="Calibri"/>
              <a:ea typeface="+mn-ea"/>
              <a:cs typeface="+mn-cs"/>
              <a:sym typeface="Calibri"/>
            </a:endParaRPr>
          </a:p>
        </p:txBody>
      </p:sp>
      <p:pic>
        <p:nvPicPr>
          <p:cNvPr id="3" name="Picture 2"/>
          <p:cNvPicPr>
            <a:picLocks noChangeAspect="1"/>
          </p:cNvPicPr>
          <p:nvPr/>
        </p:nvPicPr>
        <p:blipFill>
          <a:blip r:embed="rId2"/>
          <a:stretch>
            <a:fillRect/>
          </a:stretch>
        </p:blipFill>
        <p:spPr>
          <a:xfrm>
            <a:off x="107504" y="769439"/>
            <a:ext cx="5609655" cy="4320480"/>
          </a:xfrm>
          <a:prstGeom prst="rect">
            <a:avLst/>
          </a:prstGeom>
        </p:spPr>
      </p:pic>
      <p:pic>
        <p:nvPicPr>
          <p:cNvPr id="4" name="Picture 3">
            <a:extLst>
              <a:ext uri="{FF2B5EF4-FFF2-40B4-BE49-F238E27FC236}">
                <a16:creationId xmlns:a16="http://schemas.microsoft.com/office/drawing/2014/main" id="{04556914-413C-4E2E-9982-83BB9D2D1BD2}"/>
              </a:ext>
            </a:extLst>
          </p:cNvPr>
          <p:cNvPicPr>
            <a:picLocks noChangeAspect="1"/>
          </p:cNvPicPr>
          <p:nvPr/>
        </p:nvPicPr>
        <p:blipFill>
          <a:blip r:embed="rId3"/>
          <a:stretch>
            <a:fillRect/>
          </a:stretch>
        </p:blipFill>
        <p:spPr>
          <a:xfrm>
            <a:off x="4150354" y="960659"/>
            <a:ext cx="4829282" cy="1388221"/>
          </a:xfrm>
          <a:prstGeom prst="rect">
            <a:avLst/>
          </a:prstGeom>
        </p:spPr>
      </p:pic>
      <p:pic>
        <p:nvPicPr>
          <p:cNvPr id="5" name="Picture 5" descr="Image result for doddle website">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1" r="11200"/>
          <a:stretch/>
        </p:blipFill>
        <p:spPr bwMode="auto">
          <a:xfrm>
            <a:off x="323528" y="3426576"/>
            <a:ext cx="4403748" cy="3228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24944"/>
            <a:ext cx="4396011" cy="375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22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04" y="243049"/>
            <a:ext cx="7886700" cy="994172"/>
          </a:xfrm>
        </p:spPr>
        <p:txBody>
          <a:bodyPr>
            <a:normAutofit fontScale="90000"/>
          </a:bodyPr>
          <a:lstStyle/>
          <a:p>
            <a:pPr algn="ctr"/>
            <a:r>
              <a:rPr lang="en-GB" u="sng" dirty="0" smtClean="0">
                <a:latin typeface="Impact" panose="020B0806030902050204" pitchFamily="34" charset="0"/>
              </a:rPr>
              <a:t>What’s available AFTER SCHOOL for English?</a:t>
            </a:r>
            <a:endParaRPr lang="en-GB" u="sng" dirty="0">
              <a:latin typeface="Impact" panose="020B0806030902050204" pitchFamily="34" charset="0"/>
            </a:endParaRPr>
          </a:p>
        </p:txBody>
      </p:sp>
      <p:sp>
        <p:nvSpPr>
          <p:cNvPr id="3" name="Content Placeholder 2"/>
          <p:cNvSpPr>
            <a:spLocks noGrp="1"/>
          </p:cNvSpPr>
          <p:nvPr>
            <p:ph idx="1"/>
          </p:nvPr>
        </p:nvSpPr>
        <p:spPr>
          <a:xfrm>
            <a:off x="701264" y="1734307"/>
            <a:ext cx="6277760" cy="4141386"/>
          </a:xfrm>
        </p:spPr>
        <p:txBody>
          <a:bodyPr>
            <a:normAutofit fontScale="62500" lnSpcReduction="20000"/>
          </a:bodyPr>
          <a:lstStyle/>
          <a:p>
            <a:r>
              <a:rPr lang="en-GB" b="1" dirty="0" smtClean="0">
                <a:solidFill>
                  <a:srgbClr val="00B0F0"/>
                </a:solidFill>
              </a:rPr>
              <a:t>Every </a:t>
            </a:r>
            <a:r>
              <a:rPr lang="en-GB" b="1" u="sng" dirty="0" smtClean="0">
                <a:solidFill>
                  <a:srgbClr val="00B0F0"/>
                </a:solidFill>
              </a:rPr>
              <a:t>other</a:t>
            </a:r>
            <a:r>
              <a:rPr lang="en-GB" b="1" dirty="0" smtClean="0">
                <a:solidFill>
                  <a:srgbClr val="00B0F0"/>
                </a:solidFill>
              </a:rPr>
              <a:t> Thursday</a:t>
            </a:r>
            <a:r>
              <a:rPr lang="en-GB" dirty="0" smtClean="0">
                <a:solidFill>
                  <a:srgbClr val="00B0F0"/>
                </a:solidFill>
              </a:rPr>
              <a:t>, </a:t>
            </a:r>
            <a:r>
              <a:rPr lang="en-GB" dirty="0" smtClean="0"/>
              <a:t>there is </a:t>
            </a:r>
            <a:r>
              <a:rPr lang="en-GB" b="1" dirty="0" smtClean="0">
                <a:solidFill>
                  <a:srgbClr val="00B0F0"/>
                </a:solidFill>
              </a:rPr>
              <a:t>English revision </a:t>
            </a:r>
            <a:r>
              <a:rPr lang="en-GB" dirty="0" smtClean="0"/>
              <a:t>available. These sessions are split into targets so that students are getting targeted support with their English revision. These run each Thursday 2.45-3.45pm. </a:t>
            </a:r>
          </a:p>
          <a:p>
            <a:r>
              <a:rPr lang="en-GB" dirty="0" smtClean="0"/>
              <a:t>The alternate week </a:t>
            </a:r>
            <a:r>
              <a:rPr lang="en-GB" b="1" dirty="0" smtClean="0">
                <a:solidFill>
                  <a:srgbClr val="00B0F0"/>
                </a:solidFill>
              </a:rPr>
              <a:t>independent </a:t>
            </a:r>
            <a:r>
              <a:rPr lang="en-GB" b="1" dirty="0">
                <a:solidFill>
                  <a:srgbClr val="00B0F0"/>
                </a:solidFill>
              </a:rPr>
              <a:t>E</a:t>
            </a:r>
            <a:r>
              <a:rPr lang="en-GB" b="1" dirty="0" smtClean="0">
                <a:solidFill>
                  <a:srgbClr val="00B0F0"/>
                </a:solidFill>
              </a:rPr>
              <a:t>nglish revision </a:t>
            </a:r>
            <a:r>
              <a:rPr lang="en-GB" dirty="0" smtClean="0"/>
              <a:t>is set</a:t>
            </a:r>
          </a:p>
          <a:p>
            <a:r>
              <a:rPr lang="en-GB" dirty="0" smtClean="0"/>
              <a:t>Once a half term there will be a </a:t>
            </a:r>
            <a:r>
              <a:rPr lang="en-GB" b="1" dirty="0" smtClean="0">
                <a:solidFill>
                  <a:srgbClr val="00B0F0"/>
                </a:solidFill>
              </a:rPr>
              <a:t>LITERATURE REVISION QUIZ NIGHT! </a:t>
            </a:r>
          </a:p>
          <a:p>
            <a:r>
              <a:rPr lang="en-GB" dirty="0" smtClean="0"/>
              <a:t>Starting next half term there will be </a:t>
            </a:r>
            <a:r>
              <a:rPr lang="en-GB" b="1" dirty="0" smtClean="0">
                <a:solidFill>
                  <a:srgbClr val="00B0F0"/>
                </a:solidFill>
              </a:rPr>
              <a:t>one lecture each half term</a:t>
            </a:r>
            <a:r>
              <a:rPr lang="en-GB" dirty="0" smtClean="0"/>
              <a:t>, pushing students’ understanding of the Literature texts BEYOND what they’ve learnt in the classroom. </a:t>
            </a:r>
          </a:p>
          <a:p>
            <a:r>
              <a:rPr lang="en-GB" dirty="0" smtClean="0"/>
              <a:t>There will be </a:t>
            </a:r>
            <a:r>
              <a:rPr lang="en-GB" b="1" dirty="0" smtClean="0">
                <a:solidFill>
                  <a:srgbClr val="00B0F0"/>
                </a:solidFill>
              </a:rPr>
              <a:t>pizza revision evenings </a:t>
            </a:r>
            <a:r>
              <a:rPr lang="en-GB" dirty="0" smtClean="0"/>
              <a:t>running from 4.30-6.30 starting in the Spring term.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1724" y="5013176"/>
            <a:ext cx="1342016" cy="7548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1296" y="3887083"/>
            <a:ext cx="1447038" cy="914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024" y="2728479"/>
            <a:ext cx="1436280" cy="10353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1297" y="1611579"/>
            <a:ext cx="1055258" cy="1055258"/>
          </a:xfrm>
          <a:prstGeom prst="rect">
            <a:avLst/>
          </a:prstGeom>
        </p:spPr>
      </p:pic>
    </p:spTree>
    <p:extLst>
      <p:ext uri="{BB962C8B-B14F-4D97-AF65-F5344CB8AC3E}">
        <p14:creationId xmlns:p14="http://schemas.microsoft.com/office/powerpoint/2010/main" val="42945823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u="sng" dirty="0" smtClean="0">
                <a:latin typeface="Impact" panose="020B0806030902050204" pitchFamily="34" charset="0"/>
              </a:rPr>
              <a:t>What revision guides are the best to buy?</a:t>
            </a:r>
            <a:endParaRPr lang="en-GB" u="sng" dirty="0">
              <a:latin typeface="Impact" panose="020B0806030902050204" pitchFamily="34" charset="0"/>
            </a:endParaRPr>
          </a:p>
        </p:txBody>
      </p:sp>
      <p:sp>
        <p:nvSpPr>
          <p:cNvPr id="3" name="Content Placeholder 2"/>
          <p:cNvSpPr>
            <a:spLocks noGrp="1"/>
          </p:cNvSpPr>
          <p:nvPr>
            <p:ph idx="1"/>
          </p:nvPr>
        </p:nvSpPr>
        <p:spPr/>
        <p:txBody>
          <a:bodyPr>
            <a:normAutofit/>
          </a:bodyPr>
          <a:lstStyle/>
          <a:p>
            <a:r>
              <a:rPr lang="en-GB" sz="2400" dirty="0" smtClean="0"/>
              <a:t>We recommend the CGP revision guides. The ones designed specifically for the exam board AQA. </a:t>
            </a:r>
          </a:p>
          <a:p>
            <a:r>
              <a:rPr lang="en-GB" sz="2400" dirty="0" smtClean="0"/>
              <a:t>We will have some available for sale at Student Services from next half term. Students can purchase these through school for a cheaper price. </a:t>
            </a:r>
            <a:endParaRPr lang="en-GB" sz="2400" dirty="0"/>
          </a:p>
        </p:txBody>
      </p:sp>
      <p:pic>
        <p:nvPicPr>
          <p:cNvPr id="4" name="Picture 3"/>
          <p:cNvPicPr>
            <a:picLocks noChangeAspect="1"/>
          </p:cNvPicPr>
          <p:nvPr/>
        </p:nvPicPr>
        <p:blipFill rotWithShape="1">
          <a:blip r:embed="rId2"/>
          <a:srcRect l="32203" t="61325" r="60111" b="22487"/>
          <a:stretch/>
        </p:blipFill>
        <p:spPr>
          <a:xfrm>
            <a:off x="628650" y="3781986"/>
            <a:ext cx="1593634" cy="2097742"/>
          </a:xfrm>
          <a:prstGeom prst="rect">
            <a:avLst/>
          </a:prstGeom>
        </p:spPr>
      </p:pic>
      <p:pic>
        <p:nvPicPr>
          <p:cNvPr id="7" name="Picture 6"/>
          <p:cNvPicPr>
            <a:picLocks noChangeAspect="1"/>
          </p:cNvPicPr>
          <p:nvPr/>
        </p:nvPicPr>
        <p:blipFill rotWithShape="1">
          <a:blip r:embed="rId3"/>
          <a:srcRect l="19962" t="44462" r="72744" b="38471"/>
          <a:stretch/>
        </p:blipFill>
        <p:spPr>
          <a:xfrm>
            <a:off x="5353581" y="3733576"/>
            <a:ext cx="1487611" cy="2175431"/>
          </a:xfrm>
          <a:prstGeom prst="rect">
            <a:avLst/>
          </a:prstGeom>
        </p:spPr>
      </p:pic>
      <p:pic>
        <p:nvPicPr>
          <p:cNvPr id="8" name="Picture 7"/>
          <p:cNvPicPr>
            <a:picLocks noChangeAspect="1"/>
          </p:cNvPicPr>
          <p:nvPr/>
        </p:nvPicPr>
        <p:blipFill rotWithShape="1">
          <a:blip r:embed="rId3"/>
          <a:srcRect l="19962" t="62888" r="72744" b="19523"/>
          <a:stretch/>
        </p:blipFill>
        <p:spPr>
          <a:xfrm>
            <a:off x="3811565" y="3741643"/>
            <a:ext cx="1498909" cy="2259107"/>
          </a:xfrm>
          <a:prstGeom prst="rect">
            <a:avLst/>
          </a:prstGeom>
        </p:spPr>
      </p:pic>
      <p:pic>
        <p:nvPicPr>
          <p:cNvPr id="9" name="Picture 8"/>
          <p:cNvPicPr>
            <a:picLocks noChangeAspect="1"/>
          </p:cNvPicPr>
          <p:nvPr/>
        </p:nvPicPr>
        <p:blipFill rotWithShape="1">
          <a:blip r:embed="rId3"/>
          <a:srcRect l="19962" t="27025" r="72744" b="56712"/>
          <a:stretch/>
        </p:blipFill>
        <p:spPr>
          <a:xfrm>
            <a:off x="2249938" y="3812560"/>
            <a:ext cx="1503065" cy="2094436"/>
          </a:xfrm>
          <a:prstGeom prst="rect">
            <a:avLst/>
          </a:prstGeom>
        </p:spPr>
      </p:pic>
      <p:pic>
        <p:nvPicPr>
          <p:cNvPr id="10" name="Picture 9"/>
          <p:cNvPicPr>
            <a:picLocks noChangeAspect="1"/>
          </p:cNvPicPr>
          <p:nvPr/>
        </p:nvPicPr>
        <p:blipFill rotWithShape="1">
          <a:blip r:embed="rId4"/>
          <a:srcRect l="32314" t="60949" r="60314" b="22680"/>
          <a:stretch/>
        </p:blipFill>
        <p:spPr>
          <a:xfrm>
            <a:off x="6899754" y="3759947"/>
            <a:ext cx="1547016" cy="2147049"/>
          </a:xfrm>
          <a:prstGeom prst="rect">
            <a:avLst/>
          </a:prstGeom>
        </p:spPr>
      </p:pic>
    </p:spTree>
    <p:extLst>
      <p:ext uri="{BB962C8B-B14F-4D97-AF65-F5344CB8AC3E}">
        <p14:creationId xmlns:p14="http://schemas.microsoft.com/office/powerpoint/2010/main" val="28962712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886700" cy="994172"/>
          </a:xfrm>
        </p:spPr>
        <p:txBody>
          <a:bodyPr>
            <a:normAutofit fontScale="90000"/>
          </a:bodyPr>
          <a:lstStyle/>
          <a:p>
            <a:pPr algn="ctr"/>
            <a:r>
              <a:rPr lang="en-GB" u="sng" dirty="0" smtClean="0">
                <a:latin typeface="Impact" panose="020B0806030902050204" pitchFamily="34" charset="0"/>
              </a:rPr>
              <a:t>HOW should students revise English?</a:t>
            </a:r>
            <a:endParaRPr lang="en-GB" u="sng" dirty="0">
              <a:latin typeface="Impact" panose="020B0806030902050204" pitchFamily="34" charset="0"/>
            </a:endParaRPr>
          </a:p>
        </p:txBody>
      </p:sp>
      <p:sp>
        <p:nvSpPr>
          <p:cNvPr id="3" name="Content Placeholder 2"/>
          <p:cNvSpPr>
            <a:spLocks noGrp="1"/>
          </p:cNvSpPr>
          <p:nvPr>
            <p:ph idx="1"/>
          </p:nvPr>
        </p:nvSpPr>
        <p:spPr>
          <a:xfrm>
            <a:off x="54196" y="1427009"/>
            <a:ext cx="4684677" cy="3316959"/>
          </a:xfrm>
        </p:spPr>
        <p:txBody>
          <a:bodyPr>
            <a:noAutofit/>
          </a:bodyPr>
          <a:lstStyle/>
          <a:p>
            <a:r>
              <a:rPr lang="en-GB" sz="1800" b="1" dirty="0" smtClean="0">
                <a:solidFill>
                  <a:srgbClr val="00B0F0"/>
                </a:solidFill>
              </a:rPr>
              <a:t>For Language</a:t>
            </a:r>
            <a:r>
              <a:rPr lang="en-GB" sz="1800" dirty="0" smtClean="0"/>
              <a:t>, -</a:t>
            </a:r>
            <a:r>
              <a:rPr lang="en-GB" sz="1800" b="1" dirty="0" smtClean="0">
                <a:solidFill>
                  <a:srgbClr val="FF0000"/>
                </a:solidFill>
              </a:rPr>
              <a:t>READ as much as they can</a:t>
            </a:r>
            <a:r>
              <a:rPr lang="en-GB" sz="1800" dirty="0" smtClean="0"/>
              <a:t>! Both fiction AND non fiction ideally. </a:t>
            </a:r>
          </a:p>
          <a:p>
            <a:r>
              <a:rPr lang="en-GB" sz="1800" dirty="0" smtClean="0"/>
              <a:t>DOWNLOAD the FREE GUARDIAN APP and read an article a day in the lead up to the exams. </a:t>
            </a:r>
          </a:p>
          <a:p>
            <a:r>
              <a:rPr lang="en-GB" sz="1800" dirty="0" smtClean="0"/>
              <a:t>One of the texts will be from the 19</a:t>
            </a:r>
            <a:r>
              <a:rPr lang="en-GB" sz="1800" baseline="30000" dirty="0" smtClean="0"/>
              <a:t>th</a:t>
            </a:r>
            <a:r>
              <a:rPr lang="en-GB" sz="1800" dirty="0" smtClean="0"/>
              <a:t> century, so </a:t>
            </a:r>
            <a:r>
              <a:rPr lang="en-GB" sz="1800" b="1" dirty="0" smtClean="0">
                <a:solidFill>
                  <a:srgbClr val="FF0000"/>
                </a:solidFill>
              </a:rPr>
              <a:t>reading a 19</a:t>
            </a:r>
            <a:r>
              <a:rPr lang="en-GB" sz="1800" b="1" baseline="30000" dirty="0" smtClean="0">
                <a:solidFill>
                  <a:srgbClr val="FF0000"/>
                </a:solidFill>
              </a:rPr>
              <a:t>th</a:t>
            </a:r>
            <a:r>
              <a:rPr lang="en-GB" sz="1800" b="1" dirty="0" smtClean="0">
                <a:solidFill>
                  <a:srgbClr val="FF0000"/>
                </a:solidFill>
              </a:rPr>
              <a:t> century novel </a:t>
            </a:r>
            <a:r>
              <a:rPr lang="en-GB" sz="1800" dirty="0" smtClean="0"/>
              <a:t>can also help as it exposes them to the type of language they will be faced with. We have a number of these texts in the ENGLISH OFFICE that students are more than welcome to borrow. </a:t>
            </a:r>
            <a:endParaRPr lang="en-GB" sz="1800" dirty="0"/>
          </a:p>
        </p:txBody>
      </p:sp>
      <p:sp>
        <p:nvSpPr>
          <p:cNvPr id="5" name="Rectangle 4"/>
          <p:cNvSpPr/>
          <p:nvPr/>
        </p:nvSpPr>
        <p:spPr>
          <a:xfrm>
            <a:off x="35496" y="5877272"/>
            <a:ext cx="9143999" cy="715581"/>
          </a:xfrm>
          <a:prstGeom prst="rect">
            <a:avLst/>
          </a:prstGeom>
          <a:solidFill>
            <a:srgbClr val="33CCFF"/>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sng" strike="noStrike" kern="1200" cap="none" spc="0" normalizeH="0" baseline="0" noProof="0" dirty="0">
                <a:ln>
                  <a:noFill/>
                </a:ln>
                <a:solidFill>
                  <a:prstClr val="black"/>
                </a:solidFill>
                <a:effectLst/>
                <a:uLnTx/>
                <a:uFillTx/>
                <a:latin typeface="Calibri"/>
                <a:ea typeface="+mn-ea"/>
                <a:cs typeface="+mn-cs"/>
              </a:rPr>
              <a:t>College Entry Exams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For English, students will be sitting a Language Paper 1 exam AND a Language Paper 2 exam.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black"/>
                </a:solidFill>
                <a:effectLst/>
                <a:uLnTx/>
                <a:uFillTx/>
                <a:latin typeface="Calibri"/>
                <a:ea typeface="+mn-ea"/>
                <a:cs typeface="+mn-cs"/>
              </a:rPr>
              <a:t>To prepare for this, students could use some of the tips on this slide!</a:t>
            </a:r>
          </a:p>
        </p:txBody>
      </p:sp>
      <p:sp>
        <p:nvSpPr>
          <p:cNvPr id="6" name="Content Placeholder 2"/>
          <p:cNvSpPr txBox="1">
            <a:spLocks/>
          </p:cNvSpPr>
          <p:nvPr/>
        </p:nvSpPr>
        <p:spPr>
          <a:xfrm>
            <a:off x="4644008" y="1480464"/>
            <a:ext cx="4162558"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33CCFF"/>
                </a:solidFill>
                <a:effectLst/>
                <a:uLnTx/>
                <a:uFillTx/>
                <a:latin typeface="Calibri"/>
                <a:ea typeface="+mn-ea"/>
                <a:cs typeface="+mn-cs"/>
              </a:rPr>
              <a:t>For Literature, </a:t>
            </a:r>
            <a:r>
              <a:rPr kumimoji="0" lang="en-GB" sz="1800" b="0" i="0" u="none" strike="noStrike" kern="1200" cap="none" spc="0" normalizeH="0" baseline="0" noProof="0" dirty="0">
                <a:ln>
                  <a:noFill/>
                </a:ln>
                <a:solidFill>
                  <a:prstClr val="black"/>
                </a:solidFill>
                <a:effectLst/>
                <a:uLnTx/>
                <a:uFillTx/>
                <a:latin typeface="Calibri"/>
                <a:ea typeface="+mn-ea"/>
                <a:cs typeface="+mn-cs"/>
              </a:rPr>
              <a:t>it’s really important that students have a FULL UNDERSTANDING of each of the texts: </a:t>
            </a:r>
            <a:r>
              <a:rPr kumimoji="0" lang="en-GB" sz="1800" b="1" i="0" u="none" strike="noStrike" kern="1200" cap="none" spc="0" normalizeH="0" baseline="0" noProof="0" dirty="0">
                <a:ln>
                  <a:noFill/>
                </a:ln>
                <a:solidFill>
                  <a:srgbClr val="FF0066"/>
                </a:solidFill>
                <a:effectLst/>
                <a:uLnTx/>
                <a:uFillTx/>
                <a:latin typeface="Calibri"/>
                <a:ea typeface="+mn-ea"/>
                <a:cs typeface="+mn-cs"/>
              </a:rPr>
              <a:t>MACBETH, JEKYLL AND HYDE, LORD OF THE FLIES and of course, the LOVE AND RELATIONSHIPS </a:t>
            </a:r>
            <a:r>
              <a:rPr kumimoji="0" lang="en-GB" sz="1800" b="0" i="0" u="none" strike="noStrike" kern="1200" cap="none" spc="0" normalizeH="0" baseline="0" noProof="0" dirty="0">
                <a:ln>
                  <a:noFill/>
                </a:ln>
                <a:solidFill>
                  <a:prstClr val="black"/>
                </a:solidFill>
                <a:effectLst/>
                <a:uLnTx/>
                <a:uFillTx/>
                <a:latin typeface="Calibri"/>
                <a:ea typeface="+mn-ea"/>
                <a:cs typeface="+mn-cs"/>
              </a:rPr>
              <a:t>cluster of 15 poems.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0066"/>
                </a:solidFill>
                <a:effectLst/>
                <a:uLnTx/>
                <a:uFillTx/>
                <a:latin typeface="Calibri"/>
                <a:ea typeface="+mn-ea"/>
                <a:cs typeface="+mn-cs"/>
              </a:rPr>
              <a:t>Creating revision cards </a:t>
            </a:r>
            <a:r>
              <a:rPr kumimoji="0" lang="en-GB" sz="1800" b="0" i="0" u="none" strike="noStrike" kern="1200" cap="none" spc="0" normalizeH="0" baseline="0" noProof="0" dirty="0">
                <a:ln>
                  <a:noFill/>
                </a:ln>
                <a:solidFill>
                  <a:prstClr val="black"/>
                </a:solidFill>
                <a:effectLst/>
                <a:uLnTx/>
                <a:uFillTx/>
                <a:latin typeface="Calibri"/>
                <a:ea typeface="+mn-ea"/>
                <a:cs typeface="+mn-cs"/>
              </a:rPr>
              <a:t>based on plot, themes and characters is a good place to start.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They can get sample exam questions from their teachers and anything additional they complete will be marked.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They should complete exam questions in </a:t>
            </a:r>
            <a:r>
              <a:rPr kumimoji="0" lang="en-GB" sz="1800" b="1" i="0" u="none" strike="noStrike" kern="1200" cap="none" spc="0" normalizeH="0" baseline="0" noProof="0" dirty="0">
                <a:ln>
                  <a:noFill/>
                </a:ln>
                <a:solidFill>
                  <a:srgbClr val="FF0066"/>
                </a:solidFill>
                <a:effectLst/>
                <a:uLnTx/>
                <a:uFillTx/>
                <a:latin typeface="Calibri"/>
                <a:ea typeface="+mn-ea"/>
                <a:cs typeface="+mn-cs"/>
              </a:rPr>
              <a:t>TIMED, EXAM </a:t>
            </a:r>
            <a:r>
              <a:rPr kumimoji="0" lang="en-GB" sz="2000" b="1" i="0" u="none" strike="noStrike" kern="1200" cap="none" spc="0" normalizeH="0" baseline="0" noProof="0" dirty="0">
                <a:ln>
                  <a:noFill/>
                </a:ln>
                <a:solidFill>
                  <a:srgbClr val="FF0066"/>
                </a:solidFill>
                <a:effectLst/>
                <a:uLnTx/>
                <a:uFillTx/>
                <a:latin typeface="Calibri"/>
                <a:ea typeface="+mn-ea"/>
                <a:cs typeface="+mn-cs"/>
              </a:rPr>
              <a:t>conditions</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748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14" y="768024"/>
            <a:ext cx="7886700" cy="994172"/>
          </a:xfrm>
        </p:spPr>
        <p:txBody>
          <a:bodyPr>
            <a:normAutofit fontScale="90000"/>
          </a:bodyPr>
          <a:lstStyle/>
          <a:p>
            <a:pPr algn="ctr"/>
            <a:r>
              <a:rPr lang="en-GB" u="sng" dirty="0" smtClean="0">
                <a:latin typeface="Impact" panose="020B0806030902050204" pitchFamily="34" charset="0"/>
              </a:rPr>
              <a:t>HOW should students revise English?</a:t>
            </a:r>
            <a:endParaRPr lang="en-GB" u="sng" dirty="0">
              <a:latin typeface="Impact" panose="020B0806030902050204" pitchFamily="34" charset="0"/>
            </a:endParaRPr>
          </a:p>
        </p:txBody>
      </p:sp>
      <p:pic>
        <p:nvPicPr>
          <p:cNvPr id="4" name="Picture 2" descr="Image result for book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2" y="5025699"/>
            <a:ext cx="1948703" cy="1020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ook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7116" y="5025699"/>
            <a:ext cx="1948703" cy="1020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ook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5819" y="5025699"/>
            <a:ext cx="1948703" cy="1020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ook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522" y="5025699"/>
            <a:ext cx="1948703" cy="1020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ooks">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146"/>
          <a:stretch/>
        </p:blipFill>
        <p:spPr bwMode="auto">
          <a:xfrm>
            <a:off x="7843225" y="5025699"/>
            <a:ext cx="1273881" cy="102002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22960" y="1762196"/>
            <a:ext cx="7692391" cy="3085163"/>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1" i="0" u="none" strike="noStrike" kern="1200" cap="none" spc="0" normalizeH="0" baseline="0" noProof="0" dirty="0">
                <a:ln>
                  <a:noFill/>
                </a:ln>
                <a:solidFill>
                  <a:srgbClr val="FF0066"/>
                </a:solidFill>
                <a:effectLst/>
                <a:uLnTx/>
                <a:uFillTx/>
                <a:latin typeface="Calibri"/>
                <a:ea typeface="+mn-ea"/>
                <a:cs typeface="+mn-cs"/>
              </a:rPr>
              <a:t>Tips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FF0066"/>
                </a:solidFill>
                <a:effectLst/>
                <a:uLnTx/>
                <a:uFillTx/>
                <a:latin typeface="Calibri"/>
                <a:ea typeface="+mn-ea"/>
                <a:cs typeface="+mn-cs"/>
              </a:rPr>
              <a:t>Revising regularly </a:t>
            </a:r>
            <a:r>
              <a:rPr kumimoji="0" lang="en-GB" sz="2100" b="0" i="0" u="none" strike="noStrike" kern="1200" cap="none" spc="0" normalizeH="0" baseline="0" noProof="0" dirty="0">
                <a:ln>
                  <a:noFill/>
                </a:ln>
                <a:solidFill>
                  <a:prstClr val="black"/>
                </a:solidFill>
                <a:effectLst/>
                <a:uLnTx/>
                <a:uFillTx/>
                <a:latin typeface="Calibri"/>
                <a:ea typeface="+mn-ea"/>
                <a:cs typeface="+mn-cs"/>
              </a:rPr>
              <a:t>is key – particularly for Literature. We will be revising the key areas in lessons but it is VITAL that students retain the Literature content ahead of the exams and sometimes we may not re-visit a topic for a month or two which is why it is important for students to be revising these topics at home, to help with this </a:t>
            </a:r>
            <a:r>
              <a:rPr kumimoji="0" lang="en-GB" sz="21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33CCFF"/>
                </a:solidFill>
                <a:effectLst/>
                <a:uLnTx/>
                <a:uFillTx/>
                <a:latin typeface="Calibri"/>
                <a:ea typeface="+mn-ea"/>
                <a:cs typeface="+mn-cs"/>
                <a:sym typeface="Wingdings" panose="05000000000000000000" pitchFamily="2" charset="2"/>
              </a:rPr>
              <a:t>Being independent </a:t>
            </a:r>
            <a:r>
              <a:rPr kumimoji="0" lang="en-GB" sz="21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both in lessons, working hard and also at home – ensuring that independent reading and revision is happening to promote success.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srgbClr val="92D050"/>
                </a:solidFill>
                <a:effectLst/>
                <a:uLnTx/>
                <a:uFillTx/>
                <a:latin typeface="Calibri"/>
                <a:ea typeface="+mn-ea"/>
                <a:cs typeface="+mn-cs"/>
                <a:sym typeface="Wingdings" panose="05000000000000000000" pitchFamily="2" charset="2"/>
              </a:rPr>
              <a:t>Using time effectively </a:t>
            </a:r>
            <a:r>
              <a:rPr kumimoji="0" lang="en-GB" sz="21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English can be difficult, and it requires stamina in the exam as they have a lot to do. Timed tasks at home can help with this – either revision activities or homework tasks. </a:t>
            </a:r>
            <a:endParaRPr kumimoji="0" lang="en-GB" sz="2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87215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9097" y="5157192"/>
            <a:ext cx="8980940" cy="994172"/>
          </a:xfrm>
        </p:spPr>
        <p:txBody>
          <a:bodyPr>
            <a:noAutofit/>
          </a:bodyPr>
          <a:lstStyle/>
          <a:p>
            <a:r>
              <a:rPr lang="en-GB" sz="2400" dirty="0" smtClean="0">
                <a:latin typeface="Comic Sans MS" panose="030F0702030302020204" pitchFamily="66" charset="0"/>
              </a:rPr>
              <a:t>There is Maths revision after school </a:t>
            </a:r>
            <a:r>
              <a:rPr lang="en-GB" sz="2400" b="1" dirty="0" smtClean="0">
                <a:latin typeface="Comic Sans MS" panose="030F0702030302020204" pitchFamily="66" charset="0"/>
              </a:rPr>
              <a:t>Wednesday Week B</a:t>
            </a:r>
            <a:r>
              <a:rPr lang="en-GB" sz="2400" dirty="0" smtClean="0">
                <a:latin typeface="Comic Sans MS" panose="030F0702030302020204" pitchFamily="66" charset="0"/>
              </a:rPr>
              <a:t> for an hour, to mark practice papers and revise key topics. This is a drop-in available for all students </a:t>
            </a:r>
            <a:endParaRPr lang="en-GB" sz="24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340718" y="1034357"/>
            <a:ext cx="8537698" cy="1661217"/>
          </a:xfrm>
          <a:prstGeom prst="rect">
            <a:avLst/>
          </a:prstGeom>
        </p:spPr>
      </p:pic>
      <p:pic>
        <p:nvPicPr>
          <p:cNvPr id="4" name="Picture 3"/>
          <p:cNvPicPr>
            <a:picLocks noChangeAspect="1"/>
          </p:cNvPicPr>
          <p:nvPr/>
        </p:nvPicPr>
        <p:blipFill>
          <a:blip r:embed="rId3"/>
          <a:stretch>
            <a:fillRect/>
          </a:stretch>
        </p:blipFill>
        <p:spPr>
          <a:xfrm>
            <a:off x="2539878" y="3062287"/>
            <a:ext cx="4943475" cy="733425"/>
          </a:xfrm>
          <a:prstGeom prst="rect">
            <a:avLst/>
          </a:prstGeom>
        </p:spPr>
      </p:pic>
      <p:pic>
        <p:nvPicPr>
          <p:cNvPr id="7" name="Picture 6"/>
          <p:cNvPicPr>
            <a:picLocks noChangeAspect="1"/>
          </p:cNvPicPr>
          <p:nvPr/>
        </p:nvPicPr>
        <p:blipFill>
          <a:blip r:embed="rId4"/>
          <a:stretch>
            <a:fillRect/>
          </a:stretch>
        </p:blipFill>
        <p:spPr>
          <a:xfrm>
            <a:off x="991599" y="3795712"/>
            <a:ext cx="7107848" cy="991468"/>
          </a:xfrm>
          <a:prstGeom prst="rect">
            <a:avLst/>
          </a:prstGeom>
        </p:spPr>
      </p:pic>
      <p:sp>
        <p:nvSpPr>
          <p:cNvPr id="8" name="Rectangle 7"/>
          <p:cNvSpPr/>
          <p:nvPr/>
        </p:nvSpPr>
        <p:spPr>
          <a:xfrm>
            <a:off x="2784388" y="50668"/>
            <a:ext cx="36503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22225">
                  <a:solidFill>
                    <a:srgbClr val="C0504D"/>
                  </a:solidFill>
                  <a:prstDash val="solid"/>
                </a:ln>
                <a:solidFill>
                  <a:srgbClr val="C0504D">
                    <a:lumMod val="40000"/>
                    <a:lumOff val="60000"/>
                  </a:srgbClr>
                </a:solidFill>
                <a:effectLst/>
                <a:uLnTx/>
                <a:uFillTx/>
                <a:latin typeface="Calibri"/>
                <a:ea typeface="+mn-ea"/>
                <a:cs typeface="+mn-cs"/>
              </a:rPr>
              <a:t>Maths GCSE</a:t>
            </a: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70482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frogserver/user/74/1278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5860806"/>
            <a:ext cx="857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frogserver/user/74/12780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8319" y="5860806"/>
            <a:ext cx="857250" cy="91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frogserver/user/74/12780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96766" y="5854854"/>
            <a:ext cx="803672"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http://frogserver/user/74/12780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93283" y="5854854"/>
            <a:ext cx="803672"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http://frogserver/user/74/12780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89797" y="5854854"/>
            <a:ext cx="803672"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http://frogserver/user/74/12781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86312" y="5854854"/>
            <a:ext cx="910829"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4" descr="http://frogserver/user/74/127800.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25241" y="5854854"/>
            <a:ext cx="857250"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6" descr="http://frogserver/user/74/12781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40079" y="5854854"/>
            <a:ext cx="857250"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descr="http://frogserver/user/74/127816.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90173" y="5854854"/>
            <a:ext cx="910828" cy="91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54977" y="101112"/>
            <a:ext cx="8651631" cy="1754326"/>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002060"/>
                </a:solidFill>
                <a:effectLst/>
                <a:uLnTx/>
                <a:uFillTx/>
                <a:latin typeface="Comic Sans MS" panose="030F0702030302020204" pitchFamily="66" charset="0"/>
                <a:sym typeface="Calibri"/>
              </a:rPr>
              <a:t>Assessment &amp; </a:t>
            </a:r>
            <a:r>
              <a:rPr kumimoji="0" lang="en-GB" sz="3600" b="0" i="0" u="none" strike="noStrike" kern="0" cap="none" spc="0" normalizeH="0" baseline="0" noProof="0" dirty="0" smtClean="0">
                <a:ln>
                  <a:noFill/>
                </a:ln>
                <a:solidFill>
                  <a:srgbClr val="002060"/>
                </a:solidFill>
                <a:effectLst/>
                <a:uLnTx/>
                <a:uFillTx/>
                <a:latin typeface="Comic Sans MS" panose="030F0702030302020204" pitchFamily="66" charset="0"/>
                <a:sym typeface="Calibri"/>
              </a:rPr>
              <a:t>grading is more rigorous than ever with 3 papers over 3 weeks from the end of May</a:t>
            </a:r>
            <a:endParaRPr kumimoji="0" lang="en-GB" sz="3600" b="0" i="0" u="none" strike="noStrike" kern="0" cap="none" spc="0" normalizeH="0" baseline="0" noProof="0" dirty="0">
              <a:ln>
                <a:noFill/>
              </a:ln>
              <a:solidFill>
                <a:srgbClr val="002060"/>
              </a:solidFill>
              <a:effectLst/>
              <a:uLnTx/>
              <a:uFillTx/>
              <a:latin typeface="Comic Sans MS" panose="030F0702030302020204" pitchFamily="66" charset="0"/>
              <a:sym typeface="Calibri"/>
            </a:endParaRP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754" y="2125696"/>
            <a:ext cx="5018728" cy="3005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3"/>
          <a:stretch>
            <a:fillRect/>
          </a:stretch>
        </p:blipFill>
        <p:spPr>
          <a:xfrm>
            <a:off x="7795022" y="4030835"/>
            <a:ext cx="1020565" cy="1942365"/>
          </a:xfrm>
          <a:prstGeom prst="rect">
            <a:avLst/>
          </a:prstGeom>
        </p:spPr>
      </p:pic>
      <p:sp>
        <p:nvSpPr>
          <p:cNvPr id="3" name="Rectangle 2"/>
          <p:cNvSpPr/>
          <p:nvPr/>
        </p:nvSpPr>
        <p:spPr>
          <a:xfrm>
            <a:off x="5158482" y="2058872"/>
            <a:ext cx="3863381" cy="31393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It is </a:t>
            </a:r>
            <a:r>
              <a:rPr kumimoji="0" lang="en-GB" altLang="en-US" sz="1800" b="0" i="0" u="none" strike="noStrike" kern="0" cap="none" spc="0" normalizeH="0" baseline="0" noProof="0" dirty="0">
                <a:ln>
                  <a:noFill/>
                </a:ln>
                <a:solidFill>
                  <a:srgbClr val="FF0000"/>
                </a:solidFill>
                <a:effectLst/>
                <a:uLnTx/>
                <a:uFillTx/>
                <a:latin typeface="Comic Sans MS" panose="030F0702030302020204" pitchFamily="66" charset="0"/>
                <a:sym typeface="Calibri"/>
              </a:rPr>
              <a:t>so important </a:t>
            </a: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that pupils know their calculator, as there are 2 papers that need one. Every calculator is different and this is the one we recommend: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The Casio FX-83GT Plus which is readily available from: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Tesco</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Asda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Argos</a:t>
            </a:r>
          </a:p>
          <a:p>
            <a:pPr marL="0" marR="0" lvl="0" indent="0" algn="l" defTabSz="914400" rtl="0" eaLnBrk="0" fontAlgn="base" latinLnBrk="0" hangingPunct="0">
              <a:lnSpc>
                <a:spcPct val="100000"/>
              </a:lnSpc>
              <a:spcBef>
                <a:spcPct val="0"/>
              </a:spcBef>
              <a:spcAft>
                <a:spcPts val="800"/>
              </a:spcAft>
              <a:buClrTx/>
              <a:buSzPts val="1000"/>
              <a:buFont typeface="Symbol" panose="05050102010706020507" pitchFamily="18" charset="2"/>
              <a:buChar char="·"/>
              <a:tabLst/>
              <a:defRPr/>
            </a:pPr>
            <a:r>
              <a:rPr kumimoji="0" lang="en-GB" altLang="en-US" sz="1800" b="0" i="0" u="none" strike="noStrike" kern="0" cap="none" spc="0" normalizeH="0" baseline="0" noProof="0" dirty="0">
                <a:ln>
                  <a:noFill/>
                </a:ln>
                <a:solidFill>
                  <a:srgbClr val="000000"/>
                </a:solidFill>
                <a:effectLst/>
                <a:uLnTx/>
                <a:uFillTx/>
                <a:latin typeface="Comic Sans MS" panose="030F0702030302020204" pitchFamily="66" charset="0"/>
                <a:sym typeface="Calibri"/>
              </a:rPr>
              <a:t>Online from Amazon</a:t>
            </a:r>
          </a:p>
        </p:txBody>
      </p:sp>
    </p:spTree>
    <p:extLst>
      <p:ext uri="{BB962C8B-B14F-4D97-AF65-F5344CB8AC3E}">
        <p14:creationId xmlns:p14="http://schemas.microsoft.com/office/powerpoint/2010/main" val="10190150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224" y="87183"/>
            <a:ext cx="8506138" cy="2062103"/>
          </a:xfrm>
          <a:prstGeom prst="rect">
            <a:avLst/>
          </a:prstGeom>
          <a:noFill/>
        </p:spPr>
        <p:txBody>
          <a:bodyPr wrap="square" lIns="91440" tIns="45720" rIns="91440" bIns="45720">
            <a:spAutoFit/>
          </a:bodyPr>
          <a:lstStyle/>
          <a:p>
            <a:r>
              <a:rPr lang="en-US" sz="3200" b="1" cap="none" spc="0" dirty="0" smtClean="0">
                <a:ln w="22225">
                  <a:solidFill>
                    <a:schemeClr val="accent2"/>
                  </a:solidFill>
                  <a:prstDash val="solid"/>
                </a:ln>
                <a:solidFill>
                  <a:schemeClr val="accent2">
                    <a:lumMod val="40000"/>
                    <a:lumOff val="60000"/>
                  </a:schemeClr>
                </a:solidFill>
                <a:effectLst/>
              </a:rPr>
              <a:t>The first College Entry paper for Maths will be on the ELE day on Friday </a:t>
            </a:r>
            <a:r>
              <a:rPr lang="en-US" sz="3200" b="1" dirty="0" smtClean="0">
                <a:ln w="22225">
                  <a:solidFill>
                    <a:schemeClr val="accent2"/>
                  </a:solidFill>
                  <a:prstDash val="solid"/>
                </a:ln>
                <a:solidFill>
                  <a:schemeClr val="accent2">
                    <a:lumMod val="40000"/>
                    <a:lumOff val="60000"/>
                  </a:schemeClr>
                </a:solidFill>
              </a:rPr>
              <a:t>23</a:t>
            </a:r>
            <a:r>
              <a:rPr lang="en-US" sz="3200" b="1" baseline="30000" dirty="0" smtClean="0">
                <a:ln w="22225">
                  <a:solidFill>
                    <a:schemeClr val="accent2"/>
                  </a:solidFill>
                  <a:prstDash val="solid"/>
                </a:ln>
                <a:solidFill>
                  <a:schemeClr val="accent2">
                    <a:lumMod val="40000"/>
                    <a:lumOff val="60000"/>
                  </a:schemeClr>
                </a:solidFill>
              </a:rPr>
              <a:t>rd</a:t>
            </a:r>
            <a:r>
              <a:rPr lang="en-US" sz="3200" b="1" cap="none" spc="0" dirty="0" smtClean="0">
                <a:ln w="22225">
                  <a:solidFill>
                    <a:schemeClr val="accent2"/>
                  </a:solidFill>
                  <a:prstDash val="solid"/>
                </a:ln>
                <a:solidFill>
                  <a:schemeClr val="accent2">
                    <a:lumMod val="40000"/>
                    <a:lumOff val="60000"/>
                  </a:schemeClr>
                </a:solidFill>
                <a:effectLst/>
              </a:rPr>
              <a:t> October.</a:t>
            </a:r>
            <a:br>
              <a:rPr lang="en-US" sz="3200" b="1" cap="none" spc="0" dirty="0" smtClean="0">
                <a:ln w="22225">
                  <a:solidFill>
                    <a:schemeClr val="accent2"/>
                  </a:solidFill>
                  <a:prstDash val="solid"/>
                </a:ln>
                <a:solidFill>
                  <a:schemeClr val="accent2">
                    <a:lumMod val="40000"/>
                    <a:lumOff val="60000"/>
                  </a:schemeClr>
                </a:solidFill>
                <a:effectLst/>
              </a:rPr>
            </a:br>
            <a:r>
              <a:rPr lang="en-GB" sz="3200" dirty="0">
                <a:latin typeface="Comic Sans MS" panose="030F0702030302020204" pitchFamily="66" charset="0"/>
              </a:rPr>
              <a:t/>
            </a:r>
            <a:br>
              <a:rPr lang="en-GB" sz="3200" dirty="0">
                <a:latin typeface="Comic Sans MS" panose="030F0702030302020204" pitchFamily="66" charset="0"/>
              </a:rPr>
            </a:br>
            <a:endParaRPr lang="en-US" sz="3200" b="1" cap="none" spc="0" dirty="0">
              <a:ln w="22225">
                <a:solidFill>
                  <a:schemeClr val="accent2"/>
                </a:solidFill>
                <a:prstDash val="solid"/>
              </a:ln>
              <a:solidFill>
                <a:schemeClr val="accent2">
                  <a:lumMod val="40000"/>
                  <a:lumOff val="60000"/>
                </a:schemeClr>
              </a:solidFill>
              <a:effectLst/>
            </a:endParaRPr>
          </a:p>
        </p:txBody>
      </p:sp>
      <p:sp>
        <p:nvSpPr>
          <p:cNvPr id="5" name="Title 1"/>
          <p:cNvSpPr txBox="1">
            <a:spLocks/>
          </p:cNvSpPr>
          <p:nvPr/>
        </p:nvSpPr>
        <p:spPr>
          <a:xfrm>
            <a:off x="79016" y="1494693"/>
            <a:ext cx="8980940" cy="576137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Students will be sitting the first paper before half term which allows students to revise for the first paper and fully reflect on this, before taking the other two in mid November.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You can support your son/daughter by ensuring that they are doing the following: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Completing tasks assigned on </a:t>
            </a:r>
            <a:r>
              <a:rPr lang="en-GB" sz="2400" kern="0" dirty="0" err="1" smtClean="0">
                <a:solidFill>
                  <a:srgbClr val="182A84"/>
                </a:solidFill>
                <a:latin typeface="Comic Sans MS" panose="030F0702030302020204" pitchFamily="66" charset="0"/>
              </a:rPr>
              <a:t>Mathswatch</a:t>
            </a: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Students should be completing a 10-15 min </a:t>
            </a:r>
            <a:r>
              <a:rPr lang="en-GB" sz="2400" kern="0" dirty="0" err="1" smtClean="0">
                <a:solidFill>
                  <a:srgbClr val="182A84"/>
                </a:solidFill>
                <a:latin typeface="Comic Sans MS" panose="030F0702030302020204" pitchFamily="66" charset="0"/>
              </a:rPr>
              <a:t>Mathswatch</a:t>
            </a:r>
            <a:r>
              <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rPr>
              <a:t> as part of their independent revision’ in the 2/3 weeks before the first college entry paper. This is linked to topics on the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p:txBody>
      </p:sp>
      <p:pic>
        <p:nvPicPr>
          <p:cNvPr id="6" name="Picture 5"/>
          <p:cNvPicPr>
            <a:picLocks noChangeAspect="1"/>
          </p:cNvPicPr>
          <p:nvPr/>
        </p:nvPicPr>
        <p:blipFill>
          <a:blip r:embed="rId2"/>
          <a:stretch>
            <a:fillRect/>
          </a:stretch>
        </p:blipFill>
        <p:spPr>
          <a:xfrm>
            <a:off x="585979" y="5537888"/>
            <a:ext cx="3752850" cy="923925"/>
          </a:xfrm>
          <a:prstGeom prst="rect">
            <a:avLst/>
          </a:prstGeom>
        </p:spPr>
      </p:pic>
      <p:sp>
        <p:nvSpPr>
          <p:cNvPr id="7" name="Title 1"/>
          <p:cNvSpPr txBox="1">
            <a:spLocks/>
          </p:cNvSpPr>
          <p:nvPr/>
        </p:nvSpPr>
        <p:spPr>
          <a:xfrm>
            <a:off x="231416" y="645458"/>
            <a:ext cx="8980940" cy="479611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p:txBody>
      </p:sp>
      <p:sp>
        <p:nvSpPr>
          <p:cNvPr id="8" name="Title 1"/>
          <p:cNvSpPr txBox="1">
            <a:spLocks/>
          </p:cNvSpPr>
          <p:nvPr/>
        </p:nvSpPr>
        <p:spPr>
          <a:xfrm>
            <a:off x="231416" y="1047319"/>
            <a:ext cx="8980940" cy="479611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Alternate Gothic FS No 3"/>
                <a:ea typeface="Alternate Gothic FS No 3"/>
                <a:cs typeface="Alternate Gothic FS No 3"/>
                <a:sym typeface="Alternate Gothic FS No 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smtClean="0">
              <a:ln>
                <a:noFill/>
              </a:ln>
              <a:solidFill>
                <a:srgbClr val="182A84"/>
              </a:solidFill>
              <a:effectLst/>
              <a:uLnTx/>
              <a:uFillTx/>
              <a:latin typeface="Comic Sans MS" panose="030F0702030302020204" pitchFamily="66" charset="0"/>
              <a:sym typeface="Alternate Gothic FS No 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182A84"/>
              </a:solidFill>
              <a:effectLst/>
              <a:uLnTx/>
              <a:uFillTx/>
              <a:latin typeface="Comic Sans MS" panose="030F0702030302020204" pitchFamily="66" charset="0"/>
              <a:sym typeface="Alternate Gothic FS No 3"/>
            </a:endParaRPr>
          </a:p>
        </p:txBody>
      </p:sp>
    </p:spTree>
    <p:extLst>
      <p:ext uri="{BB962C8B-B14F-4D97-AF65-F5344CB8AC3E}">
        <p14:creationId xmlns:p14="http://schemas.microsoft.com/office/powerpoint/2010/main" val="1219845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bwMode="auto">
          <a:xfrm>
            <a:off x="457200" y="1481138"/>
            <a:ext cx="8229600" cy="4972198"/>
          </a:xfrm>
          <a:prstGeom prst="rect">
            <a:avLst/>
          </a:prstGeom>
          <a:noFill/>
          <a:ln w="9525">
            <a:noFill/>
            <a:miter lim="800000"/>
            <a:headEnd/>
            <a:tailEnd/>
          </a:ln>
        </p:spPr>
        <p:txBody>
          <a:bodyPr>
            <a:normAutofit lnSpcReduction="10000"/>
          </a:bodyPr>
          <a:lstStyle/>
          <a:p>
            <a:pPr marL="365760" indent="-256032" fontAlgn="auto">
              <a:spcBef>
                <a:spcPct val="20000"/>
              </a:spcBef>
              <a:spcAft>
                <a:spcPts val="0"/>
              </a:spcAft>
              <a:buFont typeface="Wingdings 2" pitchFamily="18" charset="2"/>
              <a:buNone/>
              <a:defRPr/>
            </a:pPr>
            <a:r>
              <a:rPr lang="en-GB" sz="4400" b="1" kern="0" dirty="0" smtClean="0">
                <a:solidFill>
                  <a:srgbClr val="0038A8"/>
                </a:solidFill>
                <a:latin typeface="Calibri" pitchFamily="34" charset="0"/>
                <a:ea typeface="ＭＳ Ｐゴシック" charset="-128"/>
                <a:cs typeface="ＭＳ Ｐゴシック" charset="-128"/>
              </a:rPr>
              <a:t>The Year 11 Team: </a:t>
            </a:r>
            <a:r>
              <a:rPr lang="en-GB" sz="4400" b="1" kern="0" dirty="0" smtClean="0">
                <a:solidFill>
                  <a:srgbClr val="FF0066"/>
                </a:solidFill>
                <a:latin typeface="Calibri" pitchFamily="34" charset="0"/>
                <a:ea typeface="ＭＳ Ｐゴシック" charset="-128"/>
                <a:cs typeface="ＭＳ Ｐゴシック" charset="-128"/>
              </a:rPr>
              <a:t>2019-20</a:t>
            </a:r>
          </a:p>
          <a:p>
            <a:pPr marL="365760" indent="-256032" fontAlgn="auto">
              <a:spcBef>
                <a:spcPct val="20000"/>
              </a:spcBef>
              <a:spcAft>
                <a:spcPts val="0"/>
              </a:spcAft>
              <a:buFont typeface="Wingdings 2" pitchFamily="18" charset="2"/>
              <a:buNone/>
              <a:defRPr/>
            </a:pPr>
            <a:endParaRPr lang="en-GB" sz="3200" b="1" kern="0" dirty="0" smtClean="0">
              <a:solidFill>
                <a:srgbClr val="0038A8"/>
              </a:solidFill>
              <a:latin typeface="Calibri" pitchFamily="34" charset="0"/>
              <a:ea typeface="ＭＳ Ｐゴシック" charset="-128"/>
              <a:cs typeface="ＭＳ Ｐゴシック" charset="-128"/>
            </a:endParaRPr>
          </a:p>
          <a:p>
            <a:pPr marL="681228" indent="-571500">
              <a:spcBef>
                <a:spcPct val="20000"/>
              </a:spcBef>
              <a:buFont typeface="Arial" panose="020B0604020202020204" pitchFamily="34" charset="0"/>
              <a:buChar char="•"/>
              <a:defRPr/>
            </a:pPr>
            <a:r>
              <a:rPr lang="en-GB" sz="3600" b="1" kern="0" dirty="0" smtClean="0">
                <a:solidFill>
                  <a:srgbClr val="0038A8"/>
                </a:solidFill>
                <a:latin typeface="Calibri" pitchFamily="34" charset="0"/>
                <a:ea typeface="ＭＳ Ｐゴシック" charset="-128"/>
                <a:cs typeface="ＭＳ Ｐゴシック" charset="-128"/>
              </a:rPr>
              <a:t>Mrs </a:t>
            </a:r>
            <a:r>
              <a:rPr lang="en-GB" sz="3600" b="1" kern="0" dirty="0" err="1" smtClean="0">
                <a:solidFill>
                  <a:srgbClr val="0038A8"/>
                </a:solidFill>
                <a:latin typeface="Calibri" pitchFamily="34" charset="0"/>
                <a:ea typeface="ＭＳ Ｐゴシック" charset="-128"/>
                <a:cs typeface="ＭＳ Ｐゴシック" charset="-128"/>
              </a:rPr>
              <a:t>Sarwar</a:t>
            </a:r>
            <a:r>
              <a:rPr lang="en-GB" sz="3600" kern="0" dirty="0" smtClean="0">
                <a:solidFill>
                  <a:srgbClr val="0038A8"/>
                </a:solidFill>
                <a:latin typeface="Calibri" pitchFamily="34" charset="0"/>
                <a:ea typeface="ＭＳ Ｐゴシック" charset="-128"/>
                <a:cs typeface="ＭＳ Ｐゴシック" charset="-128"/>
              </a:rPr>
              <a:t>: </a:t>
            </a:r>
            <a:r>
              <a:rPr lang="en-GB" sz="3600" kern="0" dirty="0">
                <a:solidFill>
                  <a:srgbClr val="0038A8"/>
                </a:solidFill>
                <a:latin typeface="Calibri" pitchFamily="34" charset="0"/>
                <a:ea typeface="ＭＳ Ｐゴシック" charset="-128"/>
                <a:cs typeface="ＭＳ Ｐゴシック" charset="-128"/>
              </a:rPr>
              <a:t>Head of Year 11</a:t>
            </a:r>
          </a:p>
          <a:p>
            <a:pPr marL="681228" indent="-571500">
              <a:spcBef>
                <a:spcPct val="20000"/>
              </a:spcBef>
              <a:buFont typeface="Arial" panose="020B0604020202020204" pitchFamily="34" charset="0"/>
              <a:buChar char="•"/>
              <a:defRPr/>
            </a:pPr>
            <a:r>
              <a:rPr lang="en-GB" sz="3600" b="1" kern="0" dirty="0" smtClean="0">
                <a:solidFill>
                  <a:srgbClr val="0038A8"/>
                </a:solidFill>
                <a:latin typeface="Calibri" pitchFamily="34" charset="0"/>
                <a:ea typeface="ＭＳ Ｐゴシック" charset="-128"/>
                <a:cs typeface="ＭＳ Ｐゴシック" charset="-128"/>
              </a:rPr>
              <a:t>Mrs Baxter</a:t>
            </a:r>
            <a:r>
              <a:rPr lang="en-GB" sz="3600" kern="0" dirty="0" smtClean="0">
                <a:solidFill>
                  <a:srgbClr val="0038A8"/>
                </a:solidFill>
                <a:latin typeface="Calibri" pitchFamily="34" charset="0"/>
                <a:ea typeface="ＭＳ Ｐゴシック" charset="-128"/>
                <a:cs typeface="ＭＳ Ｐゴシック" charset="-128"/>
              </a:rPr>
              <a:t>: </a:t>
            </a:r>
            <a:r>
              <a:rPr lang="en-GB" sz="3600" kern="0" dirty="0">
                <a:solidFill>
                  <a:srgbClr val="0038A8"/>
                </a:solidFill>
                <a:latin typeface="Calibri" pitchFamily="34" charset="0"/>
                <a:ea typeface="ＭＳ Ｐゴシック" charset="-128"/>
                <a:cs typeface="ＭＳ Ｐゴシック" charset="-128"/>
              </a:rPr>
              <a:t>Learning Mentor</a:t>
            </a:r>
          </a:p>
          <a:p>
            <a:pPr marL="681228" indent="-571500">
              <a:spcBef>
                <a:spcPct val="20000"/>
              </a:spcBef>
              <a:buFont typeface="Arial" panose="020B0604020202020204" pitchFamily="34" charset="0"/>
              <a:buChar char="•"/>
              <a:defRPr/>
            </a:pPr>
            <a:r>
              <a:rPr lang="en-GB" sz="3600" b="1" kern="0" dirty="0" smtClean="0">
                <a:solidFill>
                  <a:srgbClr val="0038A8"/>
                </a:solidFill>
                <a:latin typeface="Calibri" pitchFamily="34" charset="0"/>
                <a:ea typeface="ＭＳ Ｐゴシック" charset="-128"/>
                <a:cs typeface="ＭＳ Ｐゴシック" charset="-128"/>
              </a:rPr>
              <a:t>Mrs </a:t>
            </a:r>
            <a:r>
              <a:rPr lang="en-GB" sz="3600" b="1" kern="0" dirty="0" err="1" smtClean="0">
                <a:solidFill>
                  <a:srgbClr val="0038A8"/>
                </a:solidFill>
                <a:latin typeface="Calibri" pitchFamily="34" charset="0"/>
                <a:ea typeface="ＭＳ Ｐゴシック" charset="-128"/>
                <a:cs typeface="ＭＳ Ｐゴシック" charset="-128"/>
              </a:rPr>
              <a:t>Xiberras</a:t>
            </a:r>
            <a:r>
              <a:rPr lang="en-GB" sz="3600" kern="0" dirty="0" smtClean="0">
                <a:solidFill>
                  <a:srgbClr val="0038A8"/>
                </a:solidFill>
                <a:latin typeface="Calibri" pitchFamily="34" charset="0"/>
                <a:ea typeface="ＭＳ Ｐゴシック" charset="-128"/>
                <a:cs typeface="ＭＳ Ｐゴシック" charset="-128"/>
              </a:rPr>
              <a:t>: </a:t>
            </a:r>
            <a:r>
              <a:rPr lang="en-GB" sz="3600" kern="0" dirty="0">
                <a:solidFill>
                  <a:srgbClr val="0038A8"/>
                </a:solidFill>
                <a:latin typeface="Calibri" pitchFamily="34" charset="0"/>
                <a:ea typeface="ＭＳ Ｐゴシック" charset="-128"/>
                <a:cs typeface="ＭＳ Ｐゴシック" charset="-128"/>
              </a:rPr>
              <a:t>Assistant Head teacher</a:t>
            </a:r>
          </a:p>
          <a:p>
            <a:pPr marL="681228" indent="-571500" fontAlgn="auto">
              <a:spcBef>
                <a:spcPct val="20000"/>
              </a:spcBef>
              <a:spcAft>
                <a:spcPts val="0"/>
              </a:spcAft>
              <a:buFont typeface="Arial" panose="020B0604020202020204" pitchFamily="34" charset="0"/>
              <a:buChar char="•"/>
              <a:defRPr/>
            </a:pPr>
            <a:r>
              <a:rPr lang="en-GB" sz="3600" b="1" kern="0" dirty="0" smtClean="0">
                <a:solidFill>
                  <a:srgbClr val="0038A8"/>
                </a:solidFill>
                <a:latin typeface="Calibri" pitchFamily="34" charset="0"/>
                <a:ea typeface="ＭＳ Ｐゴシック" charset="-128"/>
                <a:cs typeface="ＭＳ Ｐゴシック" charset="-128"/>
              </a:rPr>
              <a:t>Ms P Banger</a:t>
            </a:r>
            <a:r>
              <a:rPr lang="en-GB" sz="3600" kern="0" dirty="0" smtClean="0">
                <a:solidFill>
                  <a:srgbClr val="0038A8"/>
                </a:solidFill>
                <a:latin typeface="Calibri" pitchFamily="34" charset="0"/>
                <a:ea typeface="ＭＳ Ｐゴシック" charset="-128"/>
                <a:cs typeface="ＭＳ Ｐゴシック" charset="-128"/>
              </a:rPr>
              <a:t>: Deputy Head teacher</a:t>
            </a:r>
          </a:p>
          <a:p>
            <a:pPr marL="681228" indent="-571500" fontAlgn="auto">
              <a:spcBef>
                <a:spcPct val="20000"/>
              </a:spcBef>
              <a:spcAft>
                <a:spcPts val="0"/>
              </a:spcAft>
              <a:buFont typeface="Arial" panose="020B0604020202020204" pitchFamily="34" charset="0"/>
              <a:buChar char="•"/>
              <a:defRPr/>
            </a:pPr>
            <a:endParaRPr lang="en-GB" sz="3600" kern="0" dirty="0">
              <a:solidFill>
                <a:srgbClr val="0038A8"/>
              </a:solidFill>
              <a:latin typeface="Calibri" pitchFamily="34" charset="0"/>
              <a:ea typeface="ＭＳ Ｐゴシック" charset="-128"/>
              <a:cs typeface="ＭＳ Ｐゴシック" charset="-128"/>
            </a:endParaRPr>
          </a:p>
          <a:p>
            <a:pPr marL="681228" indent="-571500" fontAlgn="auto">
              <a:spcBef>
                <a:spcPct val="20000"/>
              </a:spcBef>
              <a:spcAft>
                <a:spcPts val="0"/>
              </a:spcAft>
              <a:buFont typeface="Arial" panose="020B0604020202020204" pitchFamily="34" charset="0"/>
              <a:buChar char="•"/>
              <a:defRPr/>
            </a:pPr>
            <a:r>
              <a:rPr lang="en-GB" sz="3600" kern="0" dirty="0" smtClean="0">
                <a:solidFill>
                  <a:srgbClr val="FF0066"/>
                </a:solidFill>
                <a:latin typeface="Calibri" pitchFamily="34" charset="0"/>
                <a:ea typeface="ＭＳ Ｐゴシック" charset="-128"/>
                <a:cs typeface="ＭＳ Ｐゴシック" charset="-128"/>
              </a:rPr>
              <a:t>Fire Alarm…..</a:t>
            </a:r>
          </a:p>
        </p:txBody>
      </p:sp>
      <p:sp>
        <p:nvSpPr>
          <p:cNvPr id="7" name="Title 6"/>
          <p:cNvSpPr>
            <a:spLocks noGrp="1"/>
          </p:cNvSpPr>
          <p:nvPr>
            <p:ph type="title"/>
          </p:nvPr>
        </p:nvSpPr>
        <p:spPr>
          <a:xfrm>
            <a:off x="457200" y="274638"/>
            <a:ext cx="8229600" cy="778098"/>
          </a:xfrm>
          <a:solidFill>
            <a:srgbClr val="FF6600"/>
          </a:solidFill>
          <a:ln w="38100">
            <a:solidFill>
              <a:srgbClr val="0000FF"/>
            </a:solidFill>
          </a:ln>
        </p:spPr>
        <p:txBody>
          <a:bodyPr>
            <a:normAutofit/>
          </a:bodyPr>
          <a:lstStyle/>
          <a:p>
            <a:r>
              <a:rPr lang="en-GB" dirty="0" smtClean="0">
                <a:solidFill>
                  <a:schemeClr val="bg1"/>
                </a:solidFill>
              </a:rPr>
              <a:t>Introductions </a:t>
            </a:r>
            <a:endParaRPr lang="en-GB" dirty="0">
              <a:solidFill>
                <a:schemeClr val="bg1"/>
              </a:solidFill>
            </a:endParaRPr>
          </a:p>
        </p:txBody>
      </p:sp>
    </p:spTree>
    <p:extLst>
      <p:ext uri="{BB962C8B-B14F-4D97-AF65-F5344CB8AC3E}">
        <p14:creationId xmlns:p14="http://schemas.microsoft.com/office/powerpoint/2010/main" val="738233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02" y="836742"/>
            <a:ext cx="8980940" cy="994172"/>
          </a:xfrm>
        </p:spPr>
        <p:txBody>
          <a:bodyPr>
            <a:noAutofit/>
          </a:bodyPr>
          <a:lstStyle/>
          <a:p>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2) Responding to their personal feedback.</a:t>
            </a:r>
            <a:br>
              <a:rPr lang="en-GB" sz="2400" dirty="0" smtClean="0">
                <a:latin typeface="Comic Sans MS" panose="030F0702030302020204" pitchFamily="66" charset="0"/>
              </a:rPr>
            </a:br>
            <a:r>
              <a:rPr lang="en-GB" sz="2400" dirty="0" smtClean="0">
                <a:latin typeface="Comic Sans MS" panose="030F0702030302020204" pitchFamily="66" charset="0"/>
              </a:rPr>
              <a:t>Detailed feedback is provided after every assessment so pupils know what topics they need to revise. Every question is rated red/amber/green and linked to Mathswatchvle.com for independent study of developing areas. </a:t>
            </a:r>
            <a:endParaRPr lang="en-GB" sz="24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rot="5400000">
            <a:off x="97333" y="3194184"/>
            <a:ext cx="3796460" cy="2848826"/>
          </a:xfrm>
          <a:prstGeom prst="rect">
            <a:avLst/>
          </a:prstGeom>
        </p:spPr>
      </p:pic>
      <p:pic>
        <p:nvPicPr>
          <p:cNvPr id="7" name="Picture 6"/>
          <p:cNvPicPr>
            <a:picLocks noChangeAspect="1"/>
          </p:cNvPicPr>
          <p:nvPr/>
        </p:nvPicPr>
        <p:blipFill>
          <a:blip r:embed="rId3"/>
          <a:stretch>
            <a:fillRect/>
          </a:stretch>
        </p:blipFill>
        <p:spPr>
          <a:xfrm>
            <a:off x="4277860" y="2975343"/>
            <a:ext cx="1607009" cy="2410514"/>
          </a:xfrm>
          <a:prstGeom prst="rect">
            <a:avLst/>
          </a:prstGeom>
        </p:spPr>
      </p:pic>
      <p:pic>
        <p:nvPicPr>
          <p:cNvPr id="9" name="Picture 8"/>
          <p:cNvPicPr>
            <a:picLocks noChangeAspect="1"/>
          </p:cNvPicPr>
          <p:nvPr/>
        </p:nvPicPr>
        <p:blipFill>
          <a:blip r:embed="rId4"/>
          <a:stretch>
            <a:fillRect/>
          </a:stretch>
        </p:blipFill>
        <p:spPr>
          <a:xfrm>
            <a:off x="6947258" y="2497057"/>
            <a:ext cx="1441938" cy="4019770"/>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4482366" y="5619981"/>
            <a:ext cx="1193665" cy="984770"/>
          </a:xfrm>
          <a:prstGeom prst="rect">
            <a:avLst/>
          </a:prstGeom>
        </p:spPr>
      </p:pic>
      <p:pic>
        <p:nvPicPr>
          <p:cNvPr id="3" name="Picture 2"/>
          <p:cNvPicPr>
            <a:picLocks noChangeAspect="1"/>
          </p:cNvPicPr>
          <p:nvPr/>
        </p:nvPicPr>
        <p:blipFill>
          <a:blip r:embed="rId6"/>
          <a:stretch>
            <a:fillRect/>
          </a:stretch>
        </p:blipFill>
        <p:spPr>
          <a:xfrm>
            <a:off x="191720" y="103502"/>
            <a:ext cx="8581292" cy="499116"/>
          </a:xfrm>
          <a:prstGeom prst="rect">
            <a:avLst/>
          </a:prstGeom>
        </p:spPr>
      </p:pic>
    </p:spTree>
    <p:extLst>
      <p:ext uri="{BB962C8B-B14F-4D97-AF65-F5344CB8AC3E}">
        <p14:creationId xmlns:p14="http://schemas.microsoft.com/office/powerpoint/2010/main" val="32167618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985" y="1032212"/>
            <a:ext cx="9176726" cy="159274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4875"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4875"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p:txBody>
      </p:sp>
      <p:sp>
        <p:nvSpPr>
          <p:cNvPr id="4" name="TextBox 3"/>
          <p:cNvSpPr txBox="1"/>
          <p:nvPr/>
        </p:nvSpPr>
        <p:spPr>
          <a:xfrm>
            <a:off x="2942170" y="561197"/>
            <a:ext cx="7975089" cy="7225055"/>
          </a:xfrm>
          <a:prstGeom prst="rect">
            <a:avLst/>
          </a:prstGeom>
          <a:noFill/>
        </p:spPr>
        <p:txBody>
          <a:bodyPr wrap="square" rtlCol="0">
            <a:spAutoFit/>
          </a:bodyPr>
          <a:lstStyle/>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rPr>
              <a:t>A compilation of videos that are graded</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rPr>
              <a:t>    and lots of worksheets!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rPr>
              <a:t>Previous year 11s have found this really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rPr>
              <a:t>    useful, it’s a portable revision tool you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rPr>
              <a:t>    can always have on your phone or </a:t>
            </a:r>
            <a:r>
              <a:rPr kumimoji="0" lang="en-GB" sz="2250" b="0" i="0" u="none" strike="noStrike" kern="0" cap="none" spc="0" normalizeH="0" baseline="0" noProof="0" dirty="0" smtClean="0">
                <a:ln>
                  <a:noFill/>
                </a:ln>
                <a:solidFill>
                  <a:srgbClr val="182A84"/>
                </a:solidFill>
                <a:effectLst/>
                <a:uLnTx/>
                <a:uFillTx/>
                <a:latin typeface="Comic Sans MS" panose="030F0702030302020204" pitchFamily="66" charset="0"/>
                <a:sym typeface="Calibri"/>
              </a:rPr>
              <a:t>tablet</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250" b="0" i="0" u="none" strike="noStrike" kern="0" cap="none" spc="0" normalizeH="0" baseline="0" noProof="0" dirty="0" smtClean="0">
                <a:ln>
                  <a:noFill/>
                </a:ln>
                <a:solidFill>
                  <a:srgbClr val="182A84"/>
                </a:solidFill>
                <a:effectLst/>
                <a:uLnTx/>
                <a:uFillTx/>
                <a:latin typeface="Comic Sans MS" panose="030F0702030302020204" pitchFamily="66" charset="0"/>
                <a:sym typeface="Calibri"/>
              </a:rPr>
              <a:t>All year 11 should know exactly how to log on.</a:t>
            </a: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sng" strike="noStrike" kern="0" cap="none" spc="0" normalizeH="0" baseline="0" noProof="0" dirty="0">
                <a:ln>
                  <a:noFill/>
                </a:ln>
                <a:solidFill>
                  <a:srgbClr val="182A84"/>
                </a:solidFill>
                <a:effectLst/>
                <a:uLnTx/>
                <a:uFillTx/>
                <a:latin typeface="Calibri"/>
                <a:sym typeface="Calibri"/>
                <a:hlinkClick r:id="rId2"/>
              </a:rPr>
              <a:t>https://vle.mathswatch.co.uk/vle/</a:t>
            </a:r>
            <a:r>
              <a:rPr kumimoji="0" lang="en-GB" sz="1800" b="1" i="0" u="none" strike="noStrike" kern="0" cap="none" spc="0" normalizeH="0" baseline="0" noProof="0" dirty="0">
                <a:ln>
                  <a:noFill/>
                </a:ln>
                <a:solidFill>
                  <a:srgbClr val="182A84"/>
                </a:solidFill>
                <a:effectLst/>
                <a:uLnTx/>
                <a:uFillTx/>
                <a:latin typeface="Calibri"/>
                <a:sym typeface="Calibri"/>
              </a:rPr>
              <a:t> </a:t>
            </a:r>
            <a:endParaRPr kumimoji="0" lang="en-GB" sz="1800" b="0" i="0" u="none" strike="noStrike" kern="0" cap="none" spc="0" normalizeH="0" baseline="0" noProof="0" dirty="0">
              <a:ln>
                <a:noFill/>
              </a:ln>
              <a:solidFill>
                <a:srgbClr val="182A84"/>
              </a:solidFill>
              <a:effectLst/>
              <a:uLnTx/>
              <a:uFillTx/>
              <a:latin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82A84"/>
                </a:solidFill>
                <a:effectLst/>
                <a:uLnTx/>
                <a:uFillTx/>
                <a:latin typeface="Calibri"/>
                <a:sym typeface="Calibri"/>
              </a:rPr>
              <a:t>Login details:</a:t>
            </a:r>
            <a:endParaRPr kumimoji="0" lang="en-GB" sz="1800" b="0" i="0" u="none" strike="noStrike" kern="0" cap="none" spc="0" normalizeH="0" baseline="0" noProof="0" dirty="0">
              <a:ln>
                <a:noFill/>
              </a:ln>
              <a:solidFill>
                <a:srgbClr val="182A84"/>
              </a:solidFill>
              <a:effectLst/>
              <a:uLnTx/>
              <a:uFillTx/>
              <a:latin typeface="Calibri"/>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342900" marR="0" lvl="0" indent="-3429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GB" sz="2250" b="0"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94504" y="1032212"/>
            <a:ext cx="2366963" cy="2342999"/>
          </a:xfrm>
          <a:prstGeom prst="rect">
            <a:avLst/>
          </a:prstGeom>
        </p:spPr>
      </p:pic>
      <p:pic>
        <p:nvPicPr>
          <p:cNvPr id="11" name="Picture 10"/>
          <p:cNvPicPr/>
          <p:nvPr/>
        </p:nvPicPr>
        <p:blipFill rotWithShape="1">
          <a:blip r:embed="rId4"/>
          <a:srcRect t="14549" b="8330"/>
          <a:stretch/>
        </p:blipFill>
        <p:spPr bwMode="auto">
          <a:xfrm>
            <a:off x="2629891" y="4408932"/>
            <a:ext cx="5494934" cy="17442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66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7290" y="1858314"/>
            <a:ext cx="4224966" cy="4395099"/>
          </a:xfrm>
          <a:prstGeom prst="rect">
            <a:avLst/>
          </a:prstGeom>
        </p:spPr>
      </p:pic>
      <p:pic>
        <p:nvPicPr>
          <p:cNvPr id="5" name="Picture 4"/>
          <p:cNvPicPr>
            <a:picLocks noChangeAspect="1"/>
          </p:cNvPicPr>
          <p:nvPr/>
        </p:nvPicPr>
        <p:blipFill>
          <a:blip r:embed="rId3"/>
          <a:stretch>
            <a:fillRect/>
          </a:stretch>
        </p:blipFill>
        <p:spPr>
          <a:xfrm>
            <a:off x="4945166" y="1844496"/>
            <a:ext cx="3938633" cy="4408917"/>
          </a:xfrm>
          <a:prstGeom prst="rect">
            <a:avLst/>
          </a:prstGeom>
        </p:spPr>
      </p:pic>
      <p:sp>
        <p:nvSpPr>
          <p:cNvPr id="6" name="5-Point Star 5"/>
          <p:cNvSpPr/>
          <p:nvPr/>
        </p:nvSpPr>
        <p:spPr>
          <a:xfrm>
            <a:off x="1327959" y="1685638"/>
            <a:ext cx="5979301" cy="305000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82A84"/>
                </a:solidFill>
                <a:effectLst/>
                <a:uLnTx/>
                <a:uFillTx/>
                <a:latin typeface="Comic Sans MS" panose="030F0702030302020204" pitchFamily="66" charset="0"/>
                <a:sym typeface="Calibri"/>
              </a:rPr>
              <a:t>£</a:t>
            </a:r>
            <a:r>
              <a:rPr kumimoji="0" lang="en-GB" sz="2400" b="1" i="0" u="none" strike="noStrike" kern="0" cap="none" spc="0" normalizeH="0" baseline="0" noProof="0" dirty="0" smtClean="0">
                <a:ln>
                  <a:noFill/>
                </a:ln>
                <a:solidFill>
                  <a:srgbClr val="182A84"/>
                </a:solidFill>
                <a:effectLst/>
                <a:uLnTx/>
                <a:uFillTx/>
                <a:latin typeface="Comic Sans MS" panose="030F0702030302020204" pitchFamily="66" charset="0"/>
                <a:sym typeface="Calibri"/>
              </a:rPr>
              <a:t>2.50 each</a:t>
            </a:r>
            <a:endParaRPr kumimoji="0" lang="en-GB" sz="2400" b="1" i="0" u="none" strike="noStrike" kern="0" cap="none" spc="0" normalizeH="0" baseline="0" noProof="0" dirty="0">
              <a:ln>
                <a:noFill/>
              </a:ln>
              <a:solidFill>
                <a:srgbClr val="182A84"/>
              </a:solidFill>
              <a:effectLst/>
              <a:uLnTx/>
              <a:uFillTx/>
              <a:latin typeface="Comic Sans MS" panose="030F0702030302020204" pitchFamily="66"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182A84"/>
                </a:solidFill>
                <a:effectLst/>
                <a:uLnTx/>
                <a:uFillTx/>
                <a:latin typeface="Comic Sans MS" panose="030F0702030302020204" pitchFamily="66" charset="0"/>
                <a:sym typeface="Calibri"/>
              </a:rPr>
              <a:t>in </a:t>
            </a:r>
            <a:r>
              <a:rPr kumimoji="0" lang="en-GB" sz="2400" b="1" i="0" u="none" strike="noStrike" kern="0" cap="none" spc="0" normalizeH="0" baseline="0" noProof="0" dirty="0">
                <a:ln>
                  <a:noFill/>
                </a:ln>
                <a:solidFill>
                  <a:srgbClr val="182A84"/>
                </a:solidFill>
                <a:effectLst/>
                <a:uLnTx/>
                <a:uFillTx/>
                <a:latin typeface="Comic Sans MS" panose="030F0702030302020204" pitchFamily="66" charset="0"/>
                <a:sym typeface="Calibri"/>
              </a:rPr>
              <a:t>student services</a:t>
            </a:r>
            <a:endParaRPr kumimoji="0" lang="en-GB" sz="2400" b="0" i="0" u="none" strike="noStrike" kern="0" cap="none" spc="0" normalizeH="0" baseline="0" noProof="0" dirty="0">
              <a:ln>
                <a:noFill/>
              </a:ln>
              <a:solidFill>
                <a:srgbClr val="182A84"/>
              </a:solidFill>
              <a:effectLst/>
              <a:uLnTx/>
              <a:uFillTx/>
              <a:latin typeface="Calibri"/>
              <a:sym typeface="Calibri"/>
            </a:endParaRPr>
          </a:p>
        </p:txBody>
      </p:sp>
      <p:sp>
        <p:nvSpPr>
          <p:cNvPr id="7" name="Title 1"/>
          <p:cNvSpPr>
            <a:spLocks noGrp="1"/>
          </p:cNvSpPr>
          <p:nvPr>
            <p:ph type="title"/>
          </p:nvPr>
        </p:nvSpPr>
        <p:spPr>
          <a:xfrm>
            <a:off x="457200" y="286566"/>
            <a:ext cx="8229600" cy="1143001"/>
          </a:xfrm>
        </p:spPr>
        <p:txBody>
          <a:bodyPr>
            <a:noAutofit/>
          </a:bodyPr>
          <a:lstStyle/>
          <a:p>
            <a:r>
              <a:rPr lang="en-GB" sz="2400" dirty="0" smtClean="0">
                <a:solidFill>
                  <a:schemeClr val="tx1"/>
                </a:solidFill>
                <a:latin typeface="Comic Sans MS" panose="030F0702030302020204" pitchFamily="66" charset="0"/>
                <a:cs typeface="Arial" charset="0"/>
              </a:rPr>
              <a:t>The recommended revision guide and accompanying workbook is a useful addition to revision resources and is an easy way for students to show their revision and ask for advice from their teachers.</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08031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92D050"/>
          </a:solidFill>
          <a:ln w="38100">
            <a:solidFill>
              <a:schemeClr val="tx1"/>
            </a:solidFill>
          </a:ln>
        </p:spPr>
        <p:txBody>
          <a:bodyPr>
            <a:normAutofit/>
          </a:bodyPr>
          <a:lstStyle/>
          <a:p>
            <a:r>
              <a:rPr lang="en-GB" dirty="0" smtClean="0">
                <a:solidFill>
                  <a:schemeClr val="bg1"/>
                </a:solidFill>
              </a:rPr>
              <a:t>Achievement Team</a:t>
            </a:r>
            <a:endParaRPr lang="en-GB" dirty="0">
              <a:solidFill>
                <a:schemeClr val="bg1"/>
              </a:solidFill>
            </a:endParaRPr>
          </a:p>
        </p:txBody>
      </p:sp>
      <p:sp>
        <p:nvSpPr>
          <p:cNvPr id="5" name="Content Placeholder 2"/>
          <p:cNvSpPr txBox="1">
            <a:spLocks/>
          </p:cNvSpPr>
          <p:nvPr/>
        </p:nvSpPr>
        <p:spPr bwMode="auto">
          <a:xfrm>
            <a:off x="210607" y="1484784"/>
            <a:ext cx="8928992" cy="48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GB" sz="2400" kern="0" dirty="0">
                <a:solidFill>
                  <a:srgbClr val="000099"/>
                </a:solidFill>
                <a:latin typeface="Calibri" pitchFamily="34" charset="0"/>
                <a:ea typeface="ＭＳ Ｐゴシック" pitchFamily="34" charset="-128"/>
                <a:cs typeface="Arial" charset="0"/>
              </a:rPr>
              <a:t>ISP coaching – Achievement team</a:t>
            </a:r>
          </a:p>
          <a:p>
            <a:r>
              <a:rPr lang="en-GB" sz="2400" kern="0" dirty="0">
                <a:solidFill>
                  <a:srgbClr val="000099"/>
                </a:solidFill>
                <a:latin typeface="Calibri" pitchFamily="34" charset="0"/>
                <a:ea typeface="ＭＳ Ｐゴシック" pitchFamily="34" charset="-128"/>
                <a:cs typeface="Arial" charset="0"/>
              </a:rPr>
              <a:t>Workshops to TEACH students how to revise! </a:t>
            </a:r>
          </a:p>
          <a:p>
            <a:r>
              <a:rPr lang="en-GB" sz="2400" kern="0" dirty="0">
                <a:solidFill>
                  <a:srgbClr val="000099"/>
                </a:solidFill>
                <a:latin typeface="Calibri" pitchFamily="34" charset="0"/>
                <a:ea typeface="ＭＳ Ｐゴシック" pitchFamily="34" charset="-128"/>
                <a:cs typeface="Arial" charset="0"/>
              </a:rPr>
              <a:t>Breakfast revision sessions before GCSE exams.</a:t>
            </a:r>
          </a:p>
          <a:p>
            <a:r>
              <a:rPr lang="en-GB" sz="2400" kern="0" dirty="0">
                <a:solidFill>
                  <a:srgbClr val="000099"/>
                </a:solidFill>
                <a:latin typeface="Calibri" pitchFamily="34" charset="0"/>
                <a:ea typeface="ＭＳ Ｐゴシック" pitchFamily="34" charset="-128"/>
                <a:cs typeface="Arial" charset="0"/>
              </a:rPr>
              <a:t>Work with class teachers to help support students.</a:t>
            </a:r>
          </a:p>
          <a:p>
            <a:r>
              <a:rPr lang="en-GB" sz="2400" kern="0" dirty="0">
                <a:solidFill>
                  <a:srgbClr val="000099"/>
                </a:solidFill>
                <a:latin typeface="Calibri" pitchFamily="34" charset="0"/>
                <a:ea typeface="ＭＳ Ｐゴシック" pitchFamily="34" charset="-128"/>
                <a:cs typeface="Arial" charset="0"/>
              </a:rPr>
              <a:t>Motivational </a:t>
            </a:r>
            <a:r>
              <a:rPr lang="en-GB" sz="2400" kern="0" dirty="0" smtClean="0">
                <a:solidFill>
                  <a:srgbClr val="000099"/>
                </a:solidFill>
                <a:latin typeface="Calibri" pitchFamily="34" charset="0"/>
                <a:ea typeface="ＭＳ Ｐゴシック" pitchFamily="34" charset="-128"/>
                <a:cs typeface="Arial" charset="0"/>
              </a:rPr>
              <a:t>events / Careers </a:t>
            </a:r>
            <a:r>
              <a:rPr lang="en-GB" sz="2400" kern="0" dirty="0">
                <a:solidFill>
                  <a:srgbClr val="000099"/>
                </a:solidFill>
                <a:latin typeface="Calibri" pitchFamily="34" charset="0"/>
                <a:ea typeface="ＭＳ Ｐゴシック" pitchFamily="34" charset="-128"/>
                <a:cs typeface="Arial" charset="0"/>
              </a:rPr>
              <a:t>events</a:t>
            </a:r>
          </a:p>
          <a:p>
            <a:r>
              <a:rPr lang="en-GB" sz="2400" kern="0" dirty="0">
                <a:solidFill>
                  <a:srgbClr val="000099"/>
                </a:solidFill>
                <a:latin typeface="Calibri" pitchFamily="34" charset="0"/>
                <a:ea typeface="ＭＳ Ｐゴシック" pitchFamily="34" charset="-128"/>
                <a:cs typeface="Arial" charset="0"/>
              </a:rPr>
              <a:t>Assist with College Application process</a:t>
            </a:r>
          </a:p>
          <a:p>
            <a:r>
              <a:rPr lang="en-GB" sz="2400" kern="0" dirty="0">
                <a:solidFill>
                  <a:srgbClr val="000099"/>
                </a:solidFill>
                <a:latin typeface="Calibri" pitchFamily="34" charset="0"/>
                <a:ea typeface="ＭＳ Ｐゴシック" pitchFamily="34" charset="-128"/>
                <a:cs typeface="Arial" charset="0"/>
              </a:rPr>
              <a:t>Drive Wellbeing and relaxation activities</a:t>
            </a:r>
          </a:p>
          <a:p>
            <a:r>
              <a:rPr lang="en-GB" sz="2400" kern="0" dirty="0">
                <a:solidFill>
                  <a:srgbClr val="000099"/>
                </a:solidFill>
                <a:latin typeface="Calibri" pitchFamily="34" charset="0"/>
                <a:ea typeface="ＭＳ Ｐゴシック" pitchFamily="34" charset="-128"/>
                <a:cs typeface="Arial" charset="0"/>
              </a:rPr>
              <a:t>Encourage students to use the ‘Habits of successful students at CHS’</a:t>
            </a:r>
          </a:p>
          <a:p>
            <a:r>
              <a:rPr lang="en-GB" sz="2400" kern="0" dirty="0">
                <a:solidFill>
                  <a:srgbClr val="000099"/>
                </a:solidFill>
                <a:latin typeface="Calibri" pitchFamily="34" charset="0"/>
                <a:ea typeface="ＭＳ Ｐゴシック" pitchFamily="34" charset="-128"/>
                <a:cs typeface="Arial" charset="0"/>
              </a:rPr>
              <a:t>Esteeming experiences to reward continued effort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317" y="3237175"/>
            <a:ext cx="1922164" cy="166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109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ision timetable draft plan B - Word"/>
          <p:cNvPicPr>
            <a:picLocks noChangeAspect="1"/>
          </p:cNvPicPr>
          <p:nvPr/>
        </p:nvPicPr>
        <p:blipFill rotWithShape="1">
          <a:blip r:embed="rId2">
            <a:extLst>
              <a:ext uri="{28A0092B-C50C-407E-A947-70E740481C1C}">
                <a14:useLocalDpi xmlns:a14="http://schemas.microsoft.com/office/drawing/2010/main" val="0"/>
              </a:ext>
            </a:extLst>
          </a:blip>
          <a:srcRect l="21651" t="23571" r="24013" b="9660"/>
          <a:stretch/>
        </p:blipFill>
        <p:spPr>
          <a:xfrm>
            <a:off x="108559" y="116632"/>
            <a:ext cx="9005498" cy="6264696"/>
          </a:xfrm>
          <a:prstGeom prst="rect">
            <a:avLst/>
          </a:prstGeom>
        </p:spPr>
      </p:pic>
    </p:spTree>
    <p:extLst>
      <p:ext uri="{BB962C8B-B14F-4D97-AF65-F5344CB8AC3E}">
        <p14:creationId xmlns:p14="http://schemas.microsoft.com/office/powerpoint/2010/main" val="391808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02630"/>
            <a:ext cx="8229600" cy="778098"/>
          </a:xfrm>
          <a:solidFill>
            <a:srgbClr val="92D050"/>
          </a:solidFill>
          <a:ln w="38100">
            <a:solidFill>
              <a:schemeClr val="tx1"/>
            </a:solidFill>
          </a:ln>
        </p:spPr>
        <p:txBody>
          <a:bodyPr>
            <a:normAutofit fontScale="90000"/>
          </a:bodyPr>
          <a:lstStyle/>
          <a:p>
            <a:r>
              <a:rPr lang="en-GB" dirty="0" smtClean="0">
                <a:solidFill>
                  <a:schemeClr val="bg1"/>
                </a:solidFill>
              </a:rPr>
              <a:t>Helping choose the correct courses</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51033" y="1059864"/>
            <a:ext cx="3811338" cy="5537488"/>
          </a:xfrm>
          <a:prstGeom prst="rect">
            <a:avLst/>
          </a:prstGeom>
        </p:spPr>
      </p:pic>
      <p:sp>
        <p:nvSpPr>
          <p:cNvPr id="5" name="TextBox 4"/>
          <p:cNvSpPr txBox="1"/>
          <p:nvPr/>
        </p:nvSpPr>
        <p:spPr>
          <a:xfrm>
            <a:off x="3687621" y="1340768"/>
            <a:ext cx="497889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Ask questions about possible careers</a:t>
            </a:r>
          </a:p>
          <a:p>
            <a:r>
              <a:rPr lang="en-GB" i="1" dirty="0" smtClean="0"/>
              <a:t>What can you see yourself doing?</a:t>
            </a:r>
          </a:p>
          <a:p>
            <a:r>
              <a:rPr lang="en-GB" i="1" dirty="0" smtClean="0"/>
              <a:t>What are you interested in?</a:t>
            </a:r>
          </a:p>
          <a:p>
            <a:r>
              <a:rPr lang="en-GB" i="1" dirty="0" smtClean="0"/>
              <a:t>What do you not want to do?</a:t>
            </a:r>
            <a:endParaRPr lang="en-GB" i="1" dirty="0"/>
          </a:p>
        </p:txBody>
      </p:sp>
      <p:sp>
        <p:nvSpPr>
          <p:cNvPr id="7" name="TextBox 6"/>
          <p:cNvSpPr txBox="1"/>
          <p:nvPr/>
        </p:nvSpPr>
        <p:spPr>
          <a:xfrm>
            <a:off x="4499992" y="4075908"/>
            <a:ext cx="416652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Help them research courses and find out information, or direct towards someone who can help with this</a:t>
            </a:r>
          </a:p>
          <a:p>
            <a:r>
              <a:rPr lang="en-GB" i="1" dirty="0" smtClean="0"/>
              <a:t>What do they want to continue to study?</a:t>
            </a:r>
          </a:p>
          <a:p>
            <a:r>
              <a:rPr lang="en-GB" i="1" dirty="0" smtClean="0"/>
              <a:t>What subjects do they enjoy most? Or least?</a:t>
            </a:r>
          </a:p>
          <a:p>
            <a:r>
              <a:rPr lang="en-GB" i="1" dirty="0" smtClean="0"/>
              <a:t>Any new subjects that link in?</a:t>
            </a:r>
          </a:p>
          <a:p>
            <a:r>
              <a:rPr lang="en-GB" i="1" dirty="0" smtClean="0"/>
              <a:t>What is best for you?</a:t>
            </a:r>
          </a:p>
        </p:txBody>
      </p:sp>
      <p:sp>
        <p:nvSpPr>
          <p:cNvPr id="8" name="TextBox 7"/>
          <p:cNvSpPr txBox="1"/>
          <p:nvPr/>
        </p:nvSpPr>
        <p:spPr>
          <a:xfrm>
            <a:off x="4491960" y="3003051"/>
            <a:ext cx="41745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Be informed about pathways and potential routes – </a:t>
            </a:r>
            <a:r>
              <a:rPr lang="en-GB" b="1" dirty="0" smtClean="0"/>
              <a:t>things have changed a lot </a:t>
            </a:r>
            <a:endParaRPr lang="en-GB" b="1" i="1" dirty="0" smtClean="0"/>
          </a:p>
        </p:txBody>
      </p:sp>
    </p:spTree>
    <p:extLst>
      <p:ext uri="{BB962C8B-B14F-4D97-AF65-F5344CB8AC3E}">
        <p14:creationId xmlns:p14="http://schemas.microsoft.com/office/powerpoint/2010/main" val="175845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21442" y="667564"/>
            <a:ext cx="6003292" cy="5688632"/>
          </a:xfrm>
          <a:prstGeom prst="rect">
            <a:avLst/>
          </a:prstGeom>
        </p:spPr>
      </p:pic>
      <p:sp>
        <p:nvSpPr>
          <p:cNvPr id="2" name="Title 1"/>
          <p:cNvSpPr>
            <a:spLocks noGrp="1"/>
          </p:cNvSpPr>
          <p:nvPr>
            <p:ph type="title"/>
          </p:nvPr>
        </p:nvSpPr>
        <p:spPr>
          <a:xfrm>
            <a:off x="179512" y="188640"/>
            <a:ext cx="2664296" cy="1152128"/>
          </a:xfrm>
          <a:solidFill>
            <a:srgbClr val="0000FF"/>
          </a:solidFill>
          <a:ln>
            <a:solidFill>
              <a:srgbClr val="FF0066"/>
            </a:solidFill>
          </a:ln>
        </p:spPr>
        <p:txBody>
          <a:bodyPr/>
          <a:lstStyle/>
          <a:p>
            <a:r>
              <a:rPr lang="en-GB" dirty="0" smtClean="0">
                <a:solidFill>
                  <a:schemeClr val="bg1"/>
                </a:solidFill>
              </a:rPr>
              <a:t>Calendar</a:t>
            </a:r>
            <a:endParaRPr lang="en-GB" dirty="0">
              <a:solidFill>
                <a:schemeClr val="bg1"/>
              </a:solidFill>
            </a:endParaRPr>
          </a:p>
        </p:txBody>
      </p:sp>
      <p:sp>
        <p:nvSpPr>
          <p:cNvPr id="5" name="TextBox 4"/>
          <p:cNvSpPr txBox="1"/>
          <p:nvPr/>
        </p:nvSpPr>
        <p:spPr>
          <a:xfrm>
            <a:off x="179512" y="5445224"/>
            <a:ext cx="2376264" cy="923330"/>
          </a:xfrm>
          <a:prstGeom prst="rect">
            <a:avLst/>
          </a:prstGeom>
          <a:solidFill>
            <a:srgbClr val="0000FF"/>
          </a:solidFill>
          <a:ln>
            <a:solidFill>
              <a:srgbClr val="FF0066"/>
            </a:solidFill>
          </a:ln>
        </p:spPr>
        <p:txBody>
          <a:bodyPr wrap="square" rtlCol="0">
            <a:spAutoFit/>
          </a:bodyPr>
          <a:lstStyle/>
          <a:p>
            <a:r>
              <a:rPr lang="en-GB" dirty="0" smtClean="0">
                <a:solidFill>
                  <a:schemeClr val="bg1"/>
                </a:solidFill>
              </a:rPr>
              <a:t>We will also send out regular updates and reminders</a:t>
            </a:r>
            <a:endParaRPr lang="en-GB" dirty="0">
              <a:solidFill>
                <a:schemeClr val="bg1"/>
              </a:solidFill>
            </a:endParaRPr>
          </a:p>
        </p:txBody>
      </p:sp>
    </p:spTree>
    <p:extLst>
      <p:ext uri="{BB962C8B-B14F-4D97-AF65-F5344CB8AC3E}">
        <p14:creationId xmlns:p14="http://schemas.microsoft.com/office/powerpoint/2010/main" val="453996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FF0066"/>
          </a:solidFill>
          <a:ln w="38100">
            <a:solidFill>
              <a:schemeClr val="tx1"/>
            </a:solidFill>
          </a:ln>
        </p:spPr>
        <p:txBody>
          <a:bodyPr>
            <a:normAutofit/>
          </a:bodyPr>
          <a:lstStyle/>
          <a:p>
            <a:r>
              <a:rPr lang="en-GB" dirty="0" smtClean="0">
                <a:solidFill>
                  <a:schemeClr val="bg1"/>
                </a:solidFill>
              </a:rPr>
              <a:t>Key Date: </a:t>
            </a:r>
            <a:endParaRPr lang="en-GB" dirty="0">
              <a:solidFill>
                <a:schemeClr val="bg1"/>
              </a:solidFill>
            </a:endParaRPr>
          </a:p>
        </p:txBody>
      </p:sp>
      <p:sp>
        <p:nvSpPr>
          <p:cNvPr id="5" name="TextBox 4"/>
          <p:cNvSpPr txBox="1"/>
          <p:nvPr/>
        </p:nvSpPr>
        <p:spPr>
          <a:xfrm>
            <a:off x="755576" y="2262351"/>
            <a:ext cx="7488832" cy="2246769"/>
          </a:xfrm>
          <a:prstGeom prst="rect">
            <a:avLst/>
          </a:prstGeom>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5400000" scaled="1"/>
            <a:tileRect/>
          </a:grad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2060"/>
                </a:solidFill>
                <a:effectLst/>
                <a:uLnTx/>
                <a:uFillTx/>
                <a:latin typeface="Calibri"/>
                <a:ea typeface="+mn-ea"/>
                <a:cs typeface="+mn-cs"/>
              </a:rPr>
              <a:t>Wednesday </a:t>
            </a:r>
            <a:r>
              <a:rPr lang="en-GB" sz="4800" b="1" dirty="0" smtClean="0">
                <a:solidFill>
                  <a:srgbClr val="002060"/>
                </a:solidFill>
                <a:latin typeface="Calibri"/>
              </a:rPr>
              <a:t>23rd</a:t>
            </a:r>
            <a:r>
              <a:rPr kumimoji="0" lang="en-GB" sz="4800" b="1" i="0" u="none" strike="noStrike" kern="1200" cap="none" spc="0" normalizeH="0" baseline="0" noProof="0" dirty="0" smtClean="0">
                <a:ln>
                  <a:noFill/>
                </a:ln>
                <a:solidFill>
                  <a:srgbClr val="002060"/>
                </a:solidFill>
                <a:effectLst/>
                <a:uLnTx/>
                <a:uFillTx/>
                <a:latin typeface="Calibri"/>
                <a:ea typeface="+mn-ea"/>
                <a:cs typeface="+mn-cs"/>
              </a:rPr>
              <a:t> October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002060"/>
                </a:solidFill>
                <a:effectLst/>
                <a:uLnTx/>
                <a:uFillTx/>
                <a:latin typeface="Calibri"/>
                <a:ea typeface="+mn-ea"/>
                <a:cs typeface="+mn-cs"/>
              </a:rPr>
              <a:t>4pm – 6.30pm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rgbClr val="FF0066"/>
                </a:solidFill>
                <a:effectLst/>
                <a:uLnTx/>
                <a:uFillTx/>
                <a:latin typeface="Calibri"/>
                <a:ea typeface="+mn-ea"/>
                <a:cs typeface="+mn-cs"/>
              </a:rPr>
              <a:t>Y11 Parents Evening</a:t>
            </a:r>
            <a:endParaRPr kumimoji="0" lang="en-GB" sz="4400" b="0" i="0" u="none" strike="noStrike" kern="1200" cap="none" spc="0" normalizeH="0" baseline="0" noProof="0" dirty="0">
              <a:ln>
                <a:noFill/>
              </a:ln>
              <a:solidFill>
                <a:srgbClr val="FF0066"/>
              </a:solidFill>
              <a:effectLst/>
              <a:uLnTx/>
              <a:uFillTx/>
              <a:latin typeface="Calibri"/>
              <a:ea typeface="+mn-ea"/>
              <a:cs typeface="+mn-cs"/>
            </a:endParaRPr>
          </a:p>
        </p:txBody>
      </p:sp>
    </p:spTree>
    <p:extLst>
      <p:ext uri="{BB962C8B-B14F-4D97-AF65-F5344CB8AC3E}">
        <p14:creationId xmlns:p14="http://schemas.microsoft.com/office/powerpoint/2010/main" val="37511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FF6600"/>
          </a:solidFill>
          <a:ln w="38100">
            <a:solidFill>
              <a:srgbClr val="0000FF"/>
            </a:solidFill>
          </a:ln>
        </p:spPr>
        <p:txBody>
          <a:bodyPr>
            <a:normAutofit/>
          </a:bodyPr>
          <a:lstStyle/>
          <a:p>
            <a:r>
              <a:rPr lang="en-GB" sz="3600" dirty="0" smtClean="0">
                <a:solidFill>
                  <a:schemeClr val="bg1"/>
                </a:solidFill>
              </a:rPr>
              <a:t>Class of 2018 – where are they now?</a:t>
            </a:r>
            <a:endParaRPr lang="en-GB" sz="3600" dirty="0">
              <a:solidFill>
                <a:schemeClr val="bg1"/>
              </a:solidFill>
            </a:endParaRPr>
          </a:p>
        </p:txBody>
      </p:sp>
      <p:sp>
        <p:nvSpPr>
          <p:cNvPr id="4" name="Rectangle 3"/>
          <p:cNvSpPr/>
          <p:nvPr/>
        </p:nvSpPr>
        <p:spPr>
          <a:xfrm>
            <a:off x="395536" y="1340768"/>
            <a:ext cx="4572000" cy="5693866"/>
          </a:xfrm>
          <a:prstGeom prst="rect">
            <a:avLst/>
          </a:prstGeom>
        </p:spPr>
        <p:txBody>
          <a:bodyPr>
            <a:spAutoFit/>
          </a:bodyPr>
          <a:lstStyle/>
          <a:p>
            <a:r>
              <a:rPr lang="en-GB" sz="2800" b="1" dirty="0" smtClean="0">
                <a:solidFill>
                  <a:srgbClr val="000099"/>
                </a:solidFill>
              </a:rPr>
              <a:t>RPA</a:t>
            </a:r>
          </a:p>
          <a:p>
            <a:endParaRPr lang="en-GB" sz="2800" b="1" dirty="0">
              <a:solidFill>
                <a:srgbClr val="000099"/>
              </a:solidFill>
            </a:endParaRPr>
          </a:p>
          <a:p>
            <a:r>
              <a:rPr lang="en-GB" sz="2800" b="1" dirty="0" smtClean="0">
                <a:solidFill>
                  <a:srgbClr val="000099"/>
                </a:solidFill>
              </a:rPr>
              <a:t>The </a:t>
            </a:r>
            <a:r>
              <a:rPr lang="en-GB" sz="2800" b="1" dirty="0">
                <a:solidFill>
                  <a:srgbClr val="000099"/>
                </a:solidFill>
              </a:rPr>
              <a:t>government expects ALL students to stay in some form of education or training until they are 18</a:t>
            </a:r>
            <a:r>
              <a:rPr lang="en-GB" sz="2800" b="1" dirty="0" smtClean="0">
                <a:solidFill>
                  <a:srgbClr val="000099"/>
                </a:solidFill>
              </a:rPr>
              <a:t>.</a:t>
            </a:r>
          </a:p>
          <a:p>
            <a:endParaRPr lang="en-GB" sz="2800" b="1" dirty="0">
              <a:solidFill>
                <a:srgbClr val="000099"/>
              </a:solidFill>
            </a:endParaRPr>
          </a:p>
          <a:p>
            <a:r>
              <a:rPr lang="en-GB" sz="2800" b="1" dirty="0" smtClean="0">
                <a:solidFill>
                  <a:srgbClr val="000099"/>
                </a:solidFill>
              </a:rPr>
              <a:t>We work hard to make sure all our students secure positive destinations</a:t>
            </a:r>
            <a:endParaRPr lang="en-GB" sz="2800" b="1" dirty="0">
              <a:solidFill>
                <a:srgbClr val="000099"/>
              </a:solidFill>
            </a:endParaRPr>
          </a:p>
          <a:p>
            <a:pPr marL="457200" indent="-457200">
              <a:buFont typeface="Arial" panose="020B0604020202020204" pitchFamily="34" charset="0"/>
              <a:buChar char="•"/>
            </a:pPr>
            <a:endParaRPr lang="en-GB" sz="2800" b="1" dirty="0">
              <a:solidFill>
                <a:srgbClr val="000099"/>
              </a:solidFill>
            </a:endParaRPr>
          </a:p>
          <a:p>
            <a:pPr marL="457200" indent="-457200">
              <a:buFont typeface="Arial" panose="020B0604020202020204" pitchFamily="34" charset="0"/>
              <a:buChar char="•"/>
            </a:pPr>
            <a:endParaRPr lang="en-GB" sz="2800" b="1" dirty="0">
              <a:solidFill>
                <a:srgbClr val="000099"/>
              </a:solidFill>
            </a:endParaRPr>
          </a:p>
          <a:p>
            <a:pPr marL="457200" indent="-457200">
              <a:buFont typeface="Arial" panose="020B0604020202020204" pitchFamily="34" charset="0"/>
              <a:buChar char="•"/>
            </a:pPr>
            <a:endParaRPr lang="en-GB" sz="2800" b="1" dirty="0">
              <a:solidFill>
                <a:srgbClr val="000099"/>
              </a:solidFill>
            </a:endParaRPr>
          </a:p>
        </p:txBody>
      </p:sp>
      <p:graphicFrame>
        <p:nvGraphicFramePr>
          <p:cNvPr id="5" name="Content Placeholder 14"/>
          <p:cNvGraphicFramePr>
            <a:graphicFrameLocks/>
          </p:cNvGraphicFramePr>
          <p:nvPr>
            <p:extLst>
              <p:ext uri="{D42A27DB-BD31-4B8C-83A1-F6EECF244321}">
                <p14:modId xmlns:p14="http://schemas.microsoft.com/office/powerpoint/2010/main" val="1131513941"/>
              </p:ext>
            </p:extLst>
          </p:nvPr>
        </p:nvGraphicFramePr>
        <p:xfrm>
          <a:off x="457200" y="1268760"/>
          <a:ext cx="8229600"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20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185738" y="5262563"/>
            <a:ext cx="469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defTabSz="914400">
              <a:spcBef>
                <a:spcPct val="20000"/>
              </a:spcBef>
              <a:spcAft>
                <a:spcPct val="30000"/>
              </a:spcAft>
              <a:buClr>
                <a:srgbClr val="003A5B"/>
              </a:buClr>
              <a:buFont typeface="Arial" panose="020B0604020202020204" pitchFamily="34" charset="0"/>
              <a:buNone/>
            </a:pPr>
            <a:r>
              <a:rPr lang="en-GB" altLang="en-US" sz="1400" b="0">
                <a:ea typeface="ヒラギノ角ゴ Pro W3"/>
                <a:cs typeface="ヒラギノ角ゴ Pro W3"/>
              </a:rPr>
              <a:t>Source: Oxford Economics</a:t>
            </a:r>
          </a:p>
        </p:txBody>
      </p:sp>
      <p:sp>
        <p:nvSpPr>
          <p:cNvPr id="9219" name="Text Box 6"/>
          <p:cNvSpPr txBox="1">
            <a:spLocks noChangeArrowheads="1"/>
          </p:cNvSpPr>
          <p:nvPr/>
        </p:nvSpPr>
        <p:spPr bwMode="auto">
          <a:xfrm>
            <a:off x="323528" y="625475"/>
            <a:ext cx="703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3600" dirty="0">
                <a:solidFill>
                  <a:srgbClr val="662046"/>
                </a:solidFill>
              </a:rPr>
              <a:t>Future job growth (2)</a:t>
            </a:r>
            <a:endParaRPr lang="en-GB" altLang="en-US" sz="3600" dirty="0"/>
          </a:p>
        </p:txBody>
      </p:sp>
      <p:graphicFrame>
        <p:nvGraphicFramePr>
          <p:cNvPr id="9220" name="Object 7"/>
          <p:cNvGraphicFramePr>
            <a:graphicFrameLocks noChangeAspect="1"/>
          </p:cNvGraphicFramePr>
          <p:nvPr>
            <p:ph idx="4294967295"/>
            <p:extLst>
              <p:ext uri="{D42A27DB-BD31-4B8C-83A1-F6EECF244321}">
                <p14:modId xmlns:p14="http://schemas.microsoft.com/office/powerpoint/2010/main" val="1495252540"/>
              </p:ext>
            </p:extLst>
          </p:nvPr>
        </p:nvGraphicFramePr>
        <p:xfrm>
          <a:off x="107504" y="1844824"/>
          <a:ext cx="8958262" cy="4621213"/>
        </p:xfrm>
        <a:graphic>
          <a:graphicData uri="http://schemas.openxmlformats.org/presentationml/2006/ole">
            <mc:AlternateContent xmlns:mc="http://schemas.openxmlformats.org/markup-compatibility/2006">
              <mc:Choice xmlns:v="urn:schemas-microsoft-com:vml" Requires="v">
                <p:oleObj spid="_x0000_s1026" name="Chart" r:id="rId4" imgW="9363170" imgH="4829175" progId="Excel.Chart.8">
                  <p:embed/>
                </p:oleObj>
              </mc:Choice>
              <mc:Fallback>
                <p:oleObj name="Chart" r:id="rId4" imgW="9363170" imgH="4829175" progId="Excel.Chart.8">
                  <p:embed/>
                  <p:pic>
                    <p:nvPicPr>
                      <p:cNvPr id="922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44824"/>
                        <a:ext cx="8958262"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328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21112" cy="6525344"/>
          </a:xfrm>
          <a:prstGeom prst="rect">
            <a:avLst/>
          </a:prstGeom>
          <a:blipFill>
            <a:blip r:embed="rId3"/>
            <a:tile tx="0" ty="0" sx="100000" sy="100000" flip="none" algn="tl"/>
          </a:blipFill>
          <a:ln>
            <a:noFill/>
          </a:ln>
          <a:effectLst/>
          <a:extLst/>
        </p:spPr>
      </p:pic>
      <p:sp>
        <p:nvSpPr>
          <p:cNvPr id="4" name="TextBox 3"/>
          <p:cNvSpPr txBox="1"/>
          <p:nvPr/>
        </p:nvSpPr>
        <p:spPr>
          <a:xfrm>
            <a:off x="395535" y="332656"/>
            <a:ext cx="8424935" cy="707886"/>
          </a:xfrm>
          <a:prstGeom prst="rect">
            <a:avLst/>
          </a:prstGeom>
          <a:solidFill>
            <a:srgbClr val="FF6600"/>
          </a:solidFill>
          <a:ln w="38100">
            <a:solidFill>
              <a:schemeClr val="accent1"/>
            </a:solidFill>
          </a:ln>
        </p:spPr>
        <p:txBody>
          <a:bodyPr wrap="square" rtlCol="0">
            <a:spAutoFit/>
          </a:bodyPr>
          <a:lstStyle/>
          <a:p>
            <a:r>
              <a:rPr lang="en-GB" sz="4000" dirty="0" smtClean="0">
                <a:solidFill>
                  <a:schemeClr val="bg1"/>
                </a:solidFill>
              </a:rPr>
              <a:t>We know that generally speaking: </a:t>
            </a:r>
            <a:endParaRPr lang="en-GB" sz="4000" dirty="0">
              <a:solidFill>
                <a:schemeClr val="bg1"/>
              </a:solidFill>
            </a:endParaRPr>
          </a:p>
        </p:txBody>
      </p:sp>
      <p:sp>
        <p:nvSpPr>
          <p:cNvPr id="5" name="Rectangle 4"/>
          <p:cNvSpPr/>
          <p:nvPr/>
        </p:nvSpPr>
        <p:spPr>
          <a:xfrm>
            <a:off x="1115616" y="2967335"/>
            <a:ext cx="6984776" cy="584775"/>
          </a:xfrm>
          <a:prstGeom prst="rect">
            <a:avLst/>
          </a:prstGeom>
        </p:spPr>
        <p:txBody>
          <a:bodyPr wrap="square">
            <a:spAutoFit/>
          </a:bodyPr>
          <a:lstStyle/>
          <a:p>
            <a:endParaRPr lang="en-GB" sz="3200" dirty="0">
              <a:solidFill>
                <a:srgbClr val="FF0066"/>
              </a:solidFill>
            </a:endParaRPr>
          </a:p>
        </p:txBody>
      </p:sp>
      <p:sp>
        <p:nvSpPr>
          <p:cNvPr id="7" name="TextBox 6"/>
          <p:cNvSpPr txBox="1"/>
          <p:nvPr/>
        </p:nvSpPr>
        <p:spPr>
          <a:xfrm>
            <a:off x="539552" y="1196752"/>
            <a:ext cx="2664296" cy="3724096"/>
          </a:xfrm>
          <a:prstGeom prst="rect">
            <a:avLst/>
          </a:prstGeom>
          <a:solidFill>
            <a:schemeClr val="accent5">
              <a:lumMod val="20000"/>
              <a:lumOff val="80000"/>
            </a:schemeClr>
          </a:solidFill>
          <a:ln>
            <a:solidFill>
              <a:srgbClr val="FF0066"/>
            </a:solidFill>
          </a:ln>
        </p:spPr>
        <p:txBody>
          <a:bodyPr wrap="square" rtlCol="0">
            <a:spAutoFit/>
          </a:bodyPr>
          <a:lstStyle/>
          <a:p>
            <a:pPr algn="ctr"/>
            <a:r>
              <a:rPr lang="en-GB" sz="2000" b="1" dirty="0" smtClean="0">
                <a:effectLst>
                  <a:outerShdw blurRad="38100" dist="38100" dir="2700000" algn="tl">
                    <a:srgbClr val="000000">
                      <a:alpha val="43137"/>
                    </a:srgbClr>
                  </a:outerShdw>
                </a:effectLst>
              </a:rPr>
              <a:t>4/5 Level 1 to 4’s</a:t>
            </a:r>
          </a:p>
          <a:p>
            <a:pPr algn="ctr"/>
            <a:endParaRPr lang="en-GB" dirty="0" smtClean="0"/>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r>
              <a:rPr lang="en-GB" dirty="0" smtClean="0">
                <a:solidFill>
                  <a:srgbClr val="002060"/>
                </a:solidFill>
              </a:rPr>
              <a:t>Move onto </a:t>
            </a:r>
            <a:r>
              <a:rPr lang="en-GB" dirty="0" smtClean="0">
                <a:solidFill>
                  <a:srgbClr val="FF0066"/>
                </a:solidFill>
              </a:rPr>
              <a:t>Level 1 courses</a:t>
            </a:r>
          </a:p>
          <a:p>
            <a:pPr algn="ctr"/>
            <a:r>
              <a:rPr lang="en-GB" dirty="0" smtClean="0">
                <a:solidFill>
                  <a:srgbClr val="002060"/>
                </a:solidFill>
              </a:rPr>
              <a:t>Traineeships </a:t>
            </a:r>
          </a:p>
          <a:p>
            <a:pPr algn="ctr"/>
            <a:r>
              <a:rPr lang="en-GB" dirty="0" smtClean="0">
                <a:solidFill>
                  <a:srgbClr val="002060"/>
                </a:solidFill>
              </a:rPr>
              <a:t>Foundation Learning</a:t>
            </a:r>
          </a:p>
          <a:p>
            <a:pPr algn="ctr"/>
            <a:r>
              <a:rPr lang="en-GB" dirty="0" smtClean="0">
                <a:solidFill>
                  <a:srgbClr val="002060"/>
                </a:solidFill>
              </a:rPr>
              <a:t>SOME Level 2 Apprenticeships</a:t>
            </a:r>
          </a:p>
          <a:p>
            <a:endParaRPr lang="en-GB" dirty="0"/>
          </a:p>
        </p:txBody>
      </p:sp>
      <p:sp>
        <p:nvSpPr>
          <p:cNvPr id="10" name="TextBox 9"/>
          <p:cNvSpPr txBox="1"/>
          <p:nvPr/>
        </p:nvSpPr>
        <p:spPr>
          <a:xfrm>
            <a:off x="3286200" y="1196752"/>
            <a:ext cx="2664296" cy="4524315"/>
          </a:xfrm>
          <a:prstGeom prst="rect">
            <a:avLst/>
          </a:prstGeom>
          <a:solidFill>
            <a:schemeClr val="accent5">
              <a:lumMod val="40000"/>
              <a:lumOff val="60000"/>
            </a:schemeClr>
          </a:solidFill>
          <a:ln>
            <a:solidFill>
              <a:srgbClr val="FF0066"/>
            </a:solidFill>
          </a:ln>
        </p:spPr>
        <p:txBody>
          <a:bodyPr wrap="square" rtlCol="0">
            <a:spAutoFit/>
          </a:bodyPr>
          <a:lstStyle/>
          <a:p>
            <a:pPr algn="ctr"/>
            <a:r>
              <a:rPr lang="en-GB" sz="2000" b="1" dirty="0" smtClean="0">
                <a:solidFill>
                  <a:schemeClr val="bg1"/>
                </a:solidFill>
                <a:effectLst>
                  <a:outerShdw blurRad="38100" dist="38100" dir="2700000" algn="tl">
                    <a:srgbClr val="000000">
                      <a:alpha val="43137"/>
                    </a:srgbClr>
                  </a:outerShdw>
                </a:effectLst>
              </a:rPr>
              <a:t>6+ Level 4 to 6’s</a:t>
            </a:r>
          </a:p>
          <a:p>
            <a:pPr algn="ctr"/>
            <a:r>
              <a:rPr lang="en-GB" b="1" dirty="0" smtClean="0">
                <a:solidFill>
                  <a:schemeClr val="bg1"/>
                </a:solidFill>
                <a:effectLst>
                  <a:outerShdw blurRad="38100" dist="38100" dir="2700000" algn="tl">
                    <a:srgbClr val="000000">
                      <a:alpha val="43137"/>
                    </a:srgbClr>
                  </a:outerShdw>
                </a:effectLst>
              </a:rPr>
              <a:t>INCLUDING Level 4 in English + Maths </a:t>
            </a:r>
            <a:endParaRPr lang="en-GB" sz="1600" dirty="0" smtClean="0">
              <a:solidFill>
                <a:schemeClr val="bg1"/>
              </a:solidFill>
              <a:effectLst>
                <a:outerShdw blurRad="38100" dist="38100" dir="2700000" algn="tl">
                  <a:srgbClr val="000000">
                    <a:alpha val="43137"/>
                  </a:srgbClr>
                </a:outerShdw>
              </a:effectLst>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r>
              <a:rPr lang="en-GB" dirty="0" smtClean="0">
                <a:solidFill>
                  <a:srgbClr val="002060"/>
                </a:solidFill>
              </a:rPr>
              <a:t>Move onto </a:t>
            </a:r>
            <a:r>
              <a:rPr lang="en-GB" dirty="0" smtClean="0">
                <a:solidFill>
                  <a:srgbClr val="FF0066"/>
                </a:solidFill>
              </a:rPr>
              <a:t>Level 2 </a:t>
            </a:r>
            <a:r>
              <a:rPr lang="en-GB" dirty="0" smtClean="0">
                <a:solidFill>
                  <a:srgbClr val="002060"/>
                </a:solidFill>
              </a:rPr>
              <a:t>Vocational courses </a:t>
            </a:r>
          </a:p>
          <a:p>
            <a:pPr algn="ctr"/>
            <a:r>
              <a:rPr lang="en-GB" dirty="0" smtClean="0">
                <a:solidFill>
                  <a:srgbClr val="002060"/>
                </a:solidFill>
              </a:rPr>
              <a:t>Level 2 Apprenticeships</a:t>
            </a:r>
          </a:p>
          <a:p>
            <a:pPr algn="ctr"/>
            <a:endParaRPr lang="en-GB" dirty="0">
              <a:solidFill>
                <a:srgbClr val="002060"/>
              </a:solidFill>
            </a:endParaRPr>
          </a:p>
          <a:p>
            <a:pPr algn="ctr"/>
            <a:r>
              <a:rPr lang="en-GB" sz="1600" i="1" dirty="0" smtClean="0">
                <a:solidFill>
                  <a:srgbClr val="002060"/>
                </a:solidFill>
              </a:rPr>
              <a:t>Some may be offered level 3</a:t>
            </a:r>
            <a:endParaRPr lang="en-GB" sz="1600" i="1" dirty="0">
              <a:solidFill>
                <a:srgbClr val="002060"/>
              </a:solidFill>
            </a:endParaRPr>
          </a:p>
        </p:txBody>
      </p:sp>
      <p:sp>
        <p:nvSpPr>
          <p:cNvPr id="11" name="TextBox 10"/>
          <p:cNvSpPr txBox="1"/>
          <p:nvPr/>
        </p:nvSpPr>
        <p:spPr>
          <a:xfrm>
            <a:off x="6032848" y="1196751"/>
            <a:ext cx="2664296" cy="5201424"/>
          </a:xfrm>
          <a:prstGeom prst="rect">
            <a:avLst/>
          </a:prstGeom>
          <a:solidFill>
            <a:schemeClr val="accent5">
              <a:lumMod val="60000"/>
              <a:lumOff val="40000"/>
            </a:schemeClr>
          </a:solidFill>
          <a:ln>
            <a:solidFill>
              <a:srgbClr val="FF0066"/>
            </a:solidFill>
          </a:ln>
        </p:spPr>
        <p:txBody>
          <a:bodyPr wrap="square" rtlCol="0">
            <a:spAutoFit/>
          </a:bodyPr>
          <a:lstStyle/>
          <a:p>
            <a:pPr algn="ctr"/>
            <a:r>
              <a:rPr lang="en-GB" sz="2000" b="1" dirty="0">
                <a:solidFill>
                  <a:schemeClr val="bg1"/>
                </a:solidFill>
                <a:effectLst>
                  <a:outerShdw blurRad="38100" dist="38100" dir="2700000" algn="tl">
                    <a:srgbClr val="000000">
                      <a:alpha val="43137"/>
                    </a:srgbClr>
                  </a:outerShdw>
                </a:effectLst>
              </a:rPr>
              <a:t>8</a:t>
            </a:r>
            <a:r>
              <a:rPr lang="en-GB" sz="2000" b="1" dirty="0" smtClean="0">
                <a:solidFill>
                  <a:schemeClr val="bg1"/>
                </a:solidFill>
                <a:effectLst>
                  <a:outerShdw blurRad="38100" dist="38100" dir="2700000" algn="tl">
                    <a:srgbClr val="000000">
                      <a:alpha val="43137"/>
                    </a:srgbClr>
                  </a:outerShdw>
                </a:effectLst>
              </a:rPr>
              <a:t>+ Level  5/6/7’s and above </a:t>
            </a:r>
          </a:p>
          <a:p>
            <a:pPr algn="ctr"/>
            <a:r>
              <a:rPr lang="en-GB" sz="2000" b="1" dirty="0" smtClean="0">
                <a:solidFill>
                  <a:schemeClr val="bg1"/>
                </a:solidFill>
                <a:effectLst>
                  <a:outerShdw blurRad="38100" dist="38100" dir="2700000" algn="tl">
                    <a:srgbClr val="000000">
                      <a:alpha val="43137"/>
                    </a:srgbClr>
                  </a:outerShdw>
                </a:effectLst>
              </a:rPr>
              <a:t>INCLUDING </a:t>
            </a:r>
            <a:r>
              <a:rPr lang="en-GB" sz="2000" b="1" dirty="0">
                <a:solidFill>
                  <a:schemeClr val="bg1"/>
                </a:solidFill>
                <a:effectLst>
                  <a:outerShdw blurRad="38100" dist="38100" dir="2700000" algn="tl">
                    <a:srgbClr val="000000">
                      <a:alpha val="43137"/>
                    </a:srgbClr>
                  </a:outerShdw>
                </a:effectLst>
              </a:rPr>
              <a:t>l</a:t>
            </a:r>
            <a:r>
              <a:rPr lang="en-GB" sz="2000" b="1" dirty="0" smtClean="0">
                <a:solidFill>
                  <a:schemeClr val="bg1"/>
                </a:solidFill>
                <a:effectLst>
                  <a:outerShdw blurRad="38100" dist="38100" dir="2700000" algn="tl">
                    <a:srgbClr val="000000">
                      <a:alpha val="43137"/>
                    </a:srgbClr>
                  </a:outerShdw>
                </a:effectLst>
              </a:rPr>
              <a:t>evel English + Maths</a:t>
            </a: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endParaRPr lang="en-GB" dirty="0">
              <a:solidFill>
                <a:srgbClr val="002060"/>
              </a:solidFill>
            </a:endParaRPr>
          </a:p>
          <a:p>
            <a:pPr algn="ctr"/>
            <a:endParaRPr lang="en-GB" dirty="0" smtClean="0">
              <a:solidFill>
                <a:srgbClr val="002060"/>
              </a:solidFill>
            </a:endParaRPr>
          </a:p>
          <a:p>
            <a:pPr algn="ctr"/>
            <a:r>
              <a:rPr lang="en-GB" dirty="0" smtClean="0">
                <a:solidFill>
                  <a:srgbClr val="002060"/>
                </a:solidFill>
              </a:rPr>
              <a:t>Move onto A Levels</a:t>
            </a:r>
          </a:p>
          <a:p>
            <a:pPr algn="ctr"/>
            <a:r>
              <a:rPr lang="en-GB" dirty="0" smtClean="0">
                <a:solidFill>
                  <a:srgbClr val="FF0066"/>
                </a:solidFill>
              </a:rPr>
              <a:t>Level 3 </a:t>
            </a:r>
            <a:r>
              <a:rPr lang="en-GB" dirty="0" smtClean="0">
                <a:solidFill>
                  <a:srgbClr val="002060"/>
                </a:solidFill>
              </a:rPr>
              <a:t>Vocational courses</a:t>
            </a:r>
          </a:p>
          <a:p>
            <a:pPr algn="ctr"/>
            <a:r>
              <a:rPr lang="en-GB" dirty="0" smtClean="0">
                <a:solidFill>
                  <a:srgbClr val="002060"/>
                </a:solidFill>
              </a:rPr>
              <a:t>Level 3 Apprenticeships</a:t>
            </a:r>
            <a:endParaRPr lang="en-GB" dirty="0">
              <a:solidFill>
                <a:srgbClr val="002060"/>
              </a:solidFill>
            </a:endParaRPr>
          </a:p>
        </p:txBody>
      </p:sp>
      <p:sp>
        <p:nvSpPr>
          <p:cNvPr id="13" name="Down Arrow 12"/>
          <p:cNvSpPr/>
          <p:nvPr/>
        </p:nvSpPr>
        <p:spPr>
          <a:xfrm>
            <a:off x="1544469" y="1607804"/>
            <a:ext cx="432048" cy="1367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4355976" y="2132856"/>
            <a:ext cx="432048" cy="2067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7188560" y="2883966"/>
            <a:ext cx="432048" cy="2252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81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anim calcmode="lin" valueType="num">
                                      <p:cBhvr additive="base">
                                        <p:cTn id="1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 calcmode="lin" valueType="num">
                                      <p:cBhvr additive="base">
                                        <p:cTn id="1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 calcmode="lin" valueType="num">
                                      <p:cBhvr additive="base">
                                        <p:cTn id="2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 calcmode="lin" valueType="num">
                                      <p:cBhvr additive="base">
                                        <p:cTn id="3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13" end="13"/>
                                            </p:txEl>
                                          </p:spTgt>
                                        </p:tgtEl>
                                        <p:attrNameLst>
                                          <p:attrName>style.visibility</p:attrName>
                                        </p:attrNameLst>
                                      </p:cBhvr>
                                      <p:to>
                                        <p:strVal val="visible"/>
                                      </p:to>
                                    </p:set>
                                    <p:anim calcmode="lin" valueType="num">
                                      <p:cBhvr additive="base">
                                        <p:cTn id="47"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 calcmode="lin" valueType="num">
                                      <p:cBhvr additive="base">
                                        <p:cTn id="5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
                                            <p:txEl>
                                              <p:pRg st="13" end="13"/>
                                            </p:txEl>
                                          </p:spTgt>
                                        </p:tgtEl>
                                        <p:attrNameLst>
                                          <p:attrName>style.visibility</p:attrName>
                                        </p:attrNameLst>
                                      </p:cBhvr>
                                      <p:to>
                                        <p:strVal val="visible"/>
                                      </p:to>
                                    </p:set>
                                    <p:anim calcmode="lin" valueType="num">
                                      <p:cBhvr additive="base">
                                        <p:cTn id="57"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xEl>
                                              <p:pRg st="14" end="14"/>
                                            </p:txEl>
                                          </p:spTgt>
                                        </p:tgtEl>
                                        <p:attrNameLst>
                                          <p:attrName>style.visibility</p:attrName>
                                        </p:attrNameLst>
                                      </p:cBhvr>
                                      <p:to>
                                        <p:strVal val="visible"/>
                                      </p:to>
                                    </p:set>
                                    <p:anim calcmode="lin" valueType="num">
                                      <p:cBhvr additive="base">
                                        <p:cTn id="61" dur="500" fill="hold"/>
                                        <p:tgtEl>
                                          <p:spTgt spid="11">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xEl>
                                              <p:pRg st="15" end="15"/>
                                            </p:txEl>
                                          </p:spTgt>
                                        </p:tgtEl>
                                        <p:attrNameLst>
                                          <p:attrName>style.visibility</p:attrName>
                                        </p:attrNameLst>
                                      </p:cBhvr>
                                      <p:to>
                                        <p:strVal val="visible"/>
                                      </p:to>
                                    </p:set>
                                    <p:anim calcmode="lin" valueType="num">
                                      <p:cBhvr additive="base">
                                        <p:cTn id="65" dur="500" fill="hold"/>
                                        <p:tgtEl>
                                          <p:spTgt spid="11">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 calcmode="lin" valueType="num">
                                      <p:cBhvr additive="base">
                                        <p:cTn id="6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21" y="332656"/>
            <a:ext cx="8496945" cy="607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32656"/>
            <a:ext cx="7992888" cy="707886"/>
          </a:xfrm>
          <a:prstGeom prst="rect">
            <a:avLst/>
          </a:prstGeom>
          <a:noFill/>
        </p:spPr>
        <p:txBody>
          <a:bodyPr wrap="square" rtlCol="0">
            <a:spAutoFit/>
          </a:bodyPr>
          <a:lstStyle/>
          <a:p>
            <a:r>
              <a:rPr lang="en-GB" sz="4000" dirty="0" smtClean="0">
                <a:solidFill>
                  <a:srgbClr val="FF0066"/>
                </a:solidFill>
              </a:rPr>
              <a:t>CEIAG - Guidance Community</a:t>
            </a:r>
            <a:endParaRPr lang="en-GB" sz="4000" dirty="0">
              <a:solidFill>
                <a:srgbClr val="FF0066"/>
              </a:solidFill>
            </a:endParaRPr>
          </a:p>
        </p:txBody>
      </p:sp>
      <p:sp>
        <p:nvSpPr>
          <p:cNvPr id="5" name="Rectangle 4"/>
          <p:cNvSpPr/>
          <p:nvPr/>
        </p:nvSpPr>
        <p:spPr>
          <a:xfrm>
            <a:off x="1043608" y="2828836"/>
            <a:ext cx="6624736" cy="584775"/>
          </a:xfrm>
          <a:prstGeom prst="rect">
            <a:avLst/>
          </a:prstGeom>
        </p:spPr>
        <p:txBody>
          <a:bodyPr wrap="square">
            <a:spAutoFit/>
          </a:bodyPr>
          <a:lstStyle/>
          <a:p>
            <a:pPr>
              <a:defRPr/>
            </a:pPr>
            <a:endParaRPr lang="en-GB" sz="3200" b="1" dirty="0">
              <a:latin typeface="Calibri" pitchFamily="34" charset="0"/>
            </a:endParaRPr>
          </a:p>
        </p:txBody>
      </p:sp>
      <p:sp>
        <p:nvSpPr>
          <p:cNvPr id="10" name="TextBox 9"/>
          <p:cNvSpPr txBox="1"/>
          <p:nvPr/>
        </p:nvSpPr>
        <p:spPr>
          <a:xfrm>
            <a:off x="4716016" y="1034366"/>
            <a:ext cx="4082751" cy="1015663"/>
          </a:xfrm>
          <a:prstGeom prst="rect">
            <a:avLst/>
          </a:prstGeom>
          <a:solidFill>
            <a:schemeClr val="bg1">
              <a:lumMod val="65000"/>
            </a:schemeClr>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r>
              <a:rPr lang="en-GB" sz="2400" b="1" dirty="0" smtClean="0">
                <a:solidFill>
                  <a:schemeClr val="bg1"/>
                </a:solidFill>
              </a:rPr>
              <a:t>Careers Advisor – Ms J Patrick</a:t>
            </a:r>
            <a:endParaRPr lang="en-GB" sz="2400" b="1" dirty="0">
              <a:solidFill>
                <a:schemeClr val="bg1"/>
              </a:solidFill>
            </a:endParaRPr>
          </a:p>
          <a:p>
            <a:pPr marL="342900" indent="-342900">
              <a:buFont typeface="Arial" pitchFamily="34" charset="0"/>
              <a:buChar char="•"/>
            </a:pPr>
            <a:r>
              <a:rPr lang="en-GB" dirty="0" smtClean="0"/>
              <a:t>Works every Tuesday + Friday </a:t>
            </a:r>
          </a:p>
          <a:p>
            <a:pPr marL="342900" indent="-342900">
              <a:buFont typeface="Arial" pitchFamily="34" charset="0"/>
              <a:buChar char="•"/>
            </a:pPr>
            <a:r>
              <a:rPr lang="en-GB" dirty="0" smtClean="0"/>
              <a:t>Based in the Careers room - Library</a:t>
            </a:r>
          </a:p>
        </p:txBody>
      </p:sp>
      <p:sp>
        <p:nvSpPr>
          <p:cNvPr id="11" name="TextBox 10"/>
          <p:cNvSpPr txBox="1"/>
          <p:nvPr/>
        </p:nvSpPr>
        <p:spPr>
          <a:xfrm>
            <a:off x="4201969" y="2054275"/>
            <a:ext cx="3803152" cy="1292662"/>
          </a:xfrm>
          <a:prstGeom prst="rect">
            <a:avLst/>
          </a:prstGeom>
          <a:solidFill>
            <a:srgbClr val="FF5D9F"/>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r>
              <a:rPr lang="en-GB" sz="2400" b="1" dirty="0" smtClean="0">
                <a:solidFill>
                  <a:schemeClr val="bg1"/>
                </a:solidFill>
              </a:rPr>
              <a:t>Life skills teachers &amp; Lessons</a:t>
            </a:r>
          </a:p>
          <a:p>
            <a:pPr marL="285750" indent="-285750">
              <a:buFont typeface="Arial" pitchFamily="34" charset="0"/>
              <a:buChar char="•"/>
            </a:pPr>
            <a:r>
              <a:rPr lang="en-GB" dirty="0" smtClean="0"/>
              <a:t>College applications</a:t>
            </a:r>
          </a:p>
          <a:p>
            <a:pPr marL="285750" indent="-285750">
              <a:buFont typeface="Arial" pitchFamily="34" charset="0"/>
              <a:buChar char="•"/>
            </a:pPr>
            <a:r>
              <a:rPr lang="en-GB" dirty="0" smtClean="0"/>
              <a:t>Personal Statements</a:t>
            </a:r>
          </a:p>
          <a:p>
            <a:pPr marL="285750" indent="-285750">
              <a:buFont typeface="Arial" pitchFamily="34" charset="0"/>
              <a:buChar char="•"/>
            </a:pPr>
            <a:r>
              <a:rPr lang="en-GB" dirty="0" smtClean="0"/>
              <a:t>Kudos</a:t>
            </a:r>
            <a:endParaRPr lang="en-GB" dirty="0"/>
          </a:p>
        </p:txBody>
      </p:sp>
      <p:sp>
        <p:nvSpPr>
          <p:cNvPr id="12" name="TextBox 11"/>
          <p:cNvSpPr txBox="1"/>
          <p:nvPr/>
        </p:nvSpPr>
        <p:spPr>
          <a:xfrm>
            <a:off x="2968621" y="3346937"/>
            <a:ext cx="3798465" cy="1569660"/>
          </a:xfrm>
          <a:prstGeom prst="rect">
            <a:avLst/>
          </a:prstGeom>
          <a:solidFill>
            <a:srgbClr val="FF9900"/>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r>
              <a:rPr lang="en-GB" sz="2400" dirty="0" smtClean="0">
                <a:solidFill>
                  <a:schemeClr val="bg1"/>
                </a:solidFill>
              </a:rPr>
              <a:t>Form Tutors &amp; Year 11 team</a:t>
            </a:r>
          </a:p>
          <a:p>
            <a:pPr marL="285750" indent="-285750">
              <a:buFont typeface="Arial" pitchFamily="34" charset="0"/>
              <a:buChar char="•"/>
            </a:pPr>
            <a:r>
              <a:rPr lang="en-GB" dirty="0" smtClean="0"/>
              <a:t>Key messages – deadlines</a:t>
            </a:r>
          </a:p>
          <a:p>
            <a:pPr marL="285750" indent="-285750">
              <a:buFont typeface="Arial" pitchFamily="34" charset="0"/>
              <a:buChar char="•"/>
            </a:pPr>
            <a:r>
              <a:rPr lang="en-GB" dirty="0" smtClean="0"/>
              <a:t>Open Evening / Day reminders</a:t>
            </a:r>
          </a:p>
          <a:p>
            <a:pPr marL="285750" indent="-285750">
              <a:buFont typeface="Arial" pitchFamily="34" charset="0"/>
              <a:buChar char="•"/>
            </a:pPr>
            <a:r>
              <a:rPr lang="en-GB" b="1" dirty="0" smtClean="0"/>
              <a:t>School References</a:t>
            </a:r>
          </a:p>
          <a:p>
            <a:pPr marL="285750" indent="-285750">
              <a:buFont typeface="Arial" pitchFamily="34" charset="0"/>
              <a:buChar char="•"/>
            </a:pPr>
            <a:r>
              <a:rPr lang="en-GB" b="1" dirty="0" smtClean="0"/>
              <a:t>DRIVE College Application Process</a:t>
            </a:r>
          </a:p>
        </p:txBody>
      </p:sp>
      <p:sp>
        <p:nvSpPr>
          <p:cNvPr id="6" name="TextBox 5"/>
          <p:cNvSpPr txBox="1"/>
          <p:nvPr/>
        </p:nvSpPr>
        <p:spPr>
          <a:xfrm>
            <a:off x="2195736" y="4904625"/>
            <a:ext cx="2763327" cy="1015663"/>
          </a:xfrm>
          <a:prstGeom prst="rect">
            <a:avLst/>
          </a:prstGeom>
          <a:solidFill>
            <a:srgbClr val="0066FF"/>
          </a:solidFill>
          <a:ln>
            <a:solidFill>
              <a:schemeClr val="accent5">
                <a:lumMod val="75000"/>
              </a:schemeClr>
            </a:solidFill>
          </a:ln>
          <a:effectLst>
            <a:outerShdw blurRad="50800" dist="38100" dir="2700000" algn="tl" rotWithShape="0">
              <a:prstClr val="black">
                <a:alpha val="40000"/>
              </a:prstClr>
            </a:outerShdw>
          </a:effectLst>
        </p:spPr>
        <p:txBody>
          <a:bodyPr wrap="square" rtlCol="0">
            <a:spAutoFit/>
          </a:bodyPr>
          <a:lstStyle/>
          <a:p>
            <a:r>
              <a:rPr lang="en-GB" sz="2400" b="1" dirty="0" smtClean="0">
                <a:solidFill>
                  <a:schemeClr val="bg1"/>
                </a:solidFill>
              </a:rPr>
              <a:t>Librarians</a:t>
            </a:r>
          </a:p>
          <a:p>
            <a:pPr marL="285750" indent="-285750">
              <a:buFont typeface="Arial" pitchFamily="34" charset="0"/>
              <a:buChar char="•"/>
            </a:pPr>
            <a:r>
              <a:rPr lang="en-GB" dirty="0" smtClean="0"/>
              <a:t>Make appointments</a:t>
            </a:r>
          </a:p>
          <a:p>
            <a:pPr marL="285750" indent="-285750">
              <a:buFont typeface="Arial" pitchFamily="34" charset="0"/>
              <a:buChar char="•"/>
            </a:pPr>
            <a:r>
              <a:rPr lang="en-GB" dirty="0" smtClean="0"/>
              <a:t>Oversee Careers Library</a:t>
            </a:r>
          </a:p>
        </p:txBody>
      </p:sp>
      <p:sp>
        <p:nvSpPr>
          <p:cNvPr id="7" name="Oval 6"/>
          <p:cNvSpPr/>
          <p:nvPr/>
        </p:nvSpPr>
        <p:spPr>
          <a:xfrm>
            <a:off x="6914280" y="4289359"/>
            <a:ext cx="1828503" cy="1708574"/>
          </a:xfrm>
          <a:prstGeom prst="ellipse">
            <a:avLst/>
          </a:prstGeom>
          <a:solidFill>
            <a:srgbClr val="99FF33"/>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You!</a:t>
            </a:r>
            <a:endParaRPr lang="en-GB" sz="4800" dirty="0">
              <a:solidFill>
                <a:schemeClr val="bg1"/>
              </a:solidFill>
            </a:endParaRPr>
          </a:p>
        </p:txBody>
      </p:sp>
      <p:pic>
        <p:nvPicPr>
          <p:cNvPr id="13" name="Picture 12" descr="E:\CEIAG\LOGO\CEIAG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070063"/>
            <a:ext cx="1485327" cy="4927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372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FF6600"/>
          </a:solidFill>
          <a:ln w="38100">
            <a:solidFill>
              <a:srgbClr val="0000FF"/>
            </a:solidFill>
          </a:ln>
        </p:spPr>
        <p:txBody>
          <a:bodyPr>
            <a:normAutofit/>
          </a:bodyPr>
          <a:lstStyle/>
          <a:p>
            <a:r>
              <a:rPr lang="en-GB" dirty="0" smtClean="0">
                <a:solidFill>
                  <a:schemeClr val="bg1"/>
                </a:solidFill>
              </a:rPr>
              <a:t>College Application Process</a:t>
            </a:r>
            <a:endParaRPr lang="en-GB" dirty="0">
              <a:solidFill>
                <a:schemeClr val="bg1"/>
              </a:solidFill>
            </a:endParaRPr>
          </a:p>
        </p:txBody>
      </p:sp>
      <p:sp>
        <p:nvSpPr>
          <p:cNvPr id="2" name="Rectangle 1"/>
          <p:cNvSpPr/>
          <p:nvPr/>
        </p:nvSpPr>
        <p:spPr>
          <a:xfrm>
            <a:off x="107504" y="1340768"/>
            <a:ext cx="9036496" cy="4154984"/>
          </a:xfrm>
          <a:prstGeom prst="rect">
            <a:avLst/>
          </a:prstGeom>
        </p:spPr>
        <p:txBody>
          <a:bodyPr wrap="square">
            <a:spAutoFit/>
          </a:bodyPr>
          <a:lstStyle/>
          <a:p>
            <a:pPr marL="342900" indent="-342900">
              <a:buFont typeface="Arial" panose="020B0604020202020204" pitchFamily="34" charset="0"/>
              <a:buChar char="•"/>
            </a:pPr>
            <a:r>
              <a:rPr lang="en-GB" sz="2400" dirty="0"/>
              <a:t>Last year CHS placed 100% of the Y11 students in colleges or in training – competition is high!</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Students who </a:t>
            </a:r>
            <a:r>
              <a:rPr lang="en-GB" sz="2400" dirty="0"/>
              <a:t>were organised, prepared and worked hard nearly ALL got their first choice college.</a:t>
            </a:r>
          </a:p>
          <a:p>
            <a:endParaRPr lang="en-GB" sz="2400" dirty="0"/>
          </a:p>
          <a:p>
            <a:pPr marL="342900" indent="-342900">
              <a:buFont typeface="Arial" panose="020B0604020202020204" pitchFamily="34" charset="0"/>
              <a:buChar char="•"/>
            </a:pPr>
            <a:r>
              <a:rPr lang="en-GB" sz="2400" dirty="0"/>
              <a:t>We also have a professional responsibility to ensure references and information given to colleges is accurate and honest.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There is a lot of support in the completion of applications but we expect students to meet deadlines.</a:t>
            </a:r>
          </a:p>
        </p:txBody>
      </p:sp>
    </p:spTree>
    <p:extLst>
      <p:ext uri="{BB962C8B-B14F-4D97-AF65-F5344CB8AC3E}">
        <p14:creationId xmlns:p14="http://schemas.microsoft.com/office/powerpoint/2010/main" val="1246403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FF6600"/>
          </a:solidFill>
          <a:ln w="38100">
            <a:solidFill>
              <a:srgbClr val="0000FF"/>
            </a:solidFill>
          </a:ln>
        </p:spPr>
        <p:txBody>
          <a:bodyPr>
            <a:normAutofit/>
          </a:bodyPr>
          <a:lstStyle/>
          <a:p>
            <a:r>
              <a:rPr lang="en-GB" dirty="0" smtClean="0">
                <a:solidFill>
                  <a:schemeClr val="bg1"/>
                </a:solidFill>
              </a:rPr>
              <a:t>College Application Process</a:t>
            </a:r>
            <a:endParaRPr lang="en-GB" dirty="0">
              <a:solidFill>
                <a:schemeClr val="bg1"/>
              </a:solidFill>
            </a:endParaRPr>
          </a:p>
        </p:txBody>
      </p:sp>
      <p:graphicFrame>
        <p:nvGraphicFramePr>
          <p:cNvPr id="5" name="Group 27"/>
          <p:cNvGraphicFramePr>
            <a:graphicFrameLocks noGrp="1"/>
          </p:cNvGraphicFramePr>
          <p:nvPr>
            <p:extLst>
              <p:ext uri="{D42A27DB-BD31-4B8C-83A1-F6EECF244321}">
                <p14:modId xmlns:p14="http://schemas.microsoft.com/office/powerpoint/2010/main" val="2959900734"/>
              </p:ext>
            </p:extLst>
          </p:nvPr>
        </p:nvGraphicFramePr>
        <p:xfrm>
          <a:off x="323526" y="1164740"/>
          <a:ext cx="8568853" cy="5330626"/>
        </p:xfrm>
        <a:graphic>
          <a:graphicData uri="http://schemas.openxmlformats.org/drawingml/2006/table">
            <a:tbl>
              <a:tblPr>
                <a:tableStyleId>{08FB837D-C827-4EFA-A057-4D05807E0F7C}</a:tableStyleId>
              </a:tblPr>
              <a:tblGrid>
                <a:gridCol w="2160242">
                  <a:extLst>
                    <a:ext uri="{9D8B030D-6E8A-4147-A177-3AD203B41FA5}">
                      <a16:colId xmlns:a16="http://schemas.microsoft.com/office/drawing/2014/main" val="20000"/>
                    </a:ext>
                  </a:extLst>
                </a:gridCol>
                <a:gridCol w="6408611">
                  <a:extLst>
                    <a:ext uri="{9D8B030D-6E8A-4147-A177-3AD203B41FA5}">
                      <a16:colId xmlns:a16="http://schemas.microsoft.com/office/drawing/2014/main" val="20001"/>
                    </a:ext>
                  </a:extLst>
                </a:gridCol>
              </a:tblGrid>
              <a:tr h="39205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latin typeface="+mn-lt"/>
                        </a:rPr>
                        <a:t>DATE</a:t>
                      </a:r>
                      <a:endParaRPr kumimoji="0" lang="en-US" sz="2400" b="1" i="0" u="none" strike="noStrike" cap="none" normalizeH="0" baseline="0" dirty="0" smtClean="0">
                        <a:ln>
                          <a:noFill/>
                        </a:ln>
                        <a:solidFill>
                          <a:srgbClr val="FFFFFF"/>
                        </a:solidFill>
                        <a:effectLst/>
                        <a:latin typeface="+mn-lt"/>
                      </a:endParaRPr>
                    </a:p>
                  </a:txBody>
                  <a:tcPr marT="45706" marB="45706"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u="none" strike="noStrike" cap="none" normalizeH="0" baseline="0" dirty="0" smtClean="0">
                          <a:ln>
                            <a:noFill/>
                          </a:ln>
                          <a:effectLst/>
                          <a:latin typeface="+mn-lt"/>
                        </a:rPr>
                        <a:t>EVENT</a:t>
                      </a:r>
                      <a:endParaRPr kumimoji="0" lang="en-US" sz="2400" b="1" i="0" u="none" strike="noStrike" cap="none" normalizeH="0" baseline="0" dirty="0" smtClean="0">
                        <a:ln>
                          <a:noFill/>
                        </a:ln>
                        <a:solidFill>
                          <a:srgbClr val="FFFFFF"/>
                        </a:solidFill>
                        <a:effectLst/>
                        <a:latin typeface="+mn-lt"/>
                      </a:endParaRPr>
                    </a:p>
                  </a:txBody>
                  <a:tcPr marT="45706" marB="45706" horzOverflow="overflow"/>
                </a:tc>
                <a:extLst>
                  <a:ext uri="{0D108BD9-81ED-4DB2-BD59-A6C34878D82A}">
                    <a16:rowId xmlns:a16="http://schemas.microsoft.com/office/drawing/2014/main" val="10000"/>
                  </a:ext>
                </a:extLst>
              </a:tr>
              <a:tr h="130932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rgbClr val="FF0066"/>
                          </a:solidFill>
                          <a:effectLst/>
                          <a:latin typeface="+mn-lt"/>
                        </a:rPr>
                        <a:t>September / October</a:t>
                      </a:r>
                      <a:endParaRPr kumimoji="0" lang="en-US" sz="2000" b="1" i="0" u="none" strike="noStrike" cap="none" normalizeH="0" baseline="0" dirty="0" smtClean="0">
                        <a:ln>
                          <a:noFill/>
                        </a:ln>
                        <a:solidFill>
                          <a:srgbClr val="FF0066"/>
                        </a:solidFill>
                        <a:effectLst/>
                        <a:latin typeface="+mn-lt"/>
                      </a:endParaRPr>
                    </a:p>
                  </a:txBody>
                  <a:tcPr marT="45706" marB="45706"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College presentations in Life Skills lessons.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Publication of College Open Day dates and times.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Careers  interviews.</a:t>
                      </a:r>
                      <a:endParaRPr kumimoji="0" lang="en-US" sz="2000" b="0" i="0" u="none" strike="noStrike" cap="none" normalizeH="0" baseline="0" dirty="0" smtClean="0">
                        <a:ln>
                          <a:noFill/>
                        </a:ln>
                        <a:solidFill>
                          <a:srgbClr val="002060"/>
                        </a:solidFill>
                        <a:effectLst/>
                        <a:latin typeface="+mn-lt"/>
                      </a:endParaRPr>
                    </a:p>
                  </a:txBody>
                  <a:tcPr marT="45706" marB="45706" horzOverflow="overflow"/>
                </a:tc>
                <a:extLst>
                  <a:ext uri="{0D108BD9-81ED-4DB2-BD59-A6C34878D82A}">
                    <a16:rowId xmlns:a16="http://schemas.microsoft.com/office/drawing/2014/main" val="10001"/>
                  </a:ext>
                </a:extLst>
              </a:tr>
              <a:tr h="130932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rgbClr val="FF0066"/>
                          </a:solidFill>
                          <a:effectLst/>
                          <a:latin typeface="+mn-lt"/>
                        </a:rPr>
                        <a:t>November</a:t>
                      </a:r>
                      <a:endParaRPr kumimoji="0" lang="en-US" sz="2000" b="1" i="0" u="none" strike="noStrike" cap="none" normalizeH="0" baseline="0" dirty="0" smtClean="0">
                        <a:ln>
                          <a:noFill/>
                        </a:ln>
                        <a:solidFill>
                          <a:srgbClr val="FF0066"/>
                        </a:solidFill>
                        <a:effectLst/>
                        <a:latin typeface="+mn-lt"/>
                      </a:endParaRPr>
                    </a:p>
                  </a:txBody>
                  <a:tcPr marT="45706" marB="45706"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Completion of Application forms (students MUST apply for more than TWO).</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Completion of school references.</a:t>
                      </a:r>
                      <a:endParaRPr kumimoji="0" lang="en-GB" sz="2000" b="0" i="0" u="none" strike="noStrike" cap="none" normalizeH="0" baseline="0" dirty="0" smtClean="0">
                        <a:ln>
                          <a:noFill/>
                        </a:ln>
                        <a:solidFill>
                          <a:srgbClr val="002060"/>
                        </a:solidFill>
                        <a:effectLst/>
                        <a:latin typeface="+mn-lt"/>
                      </a:endParaRPr>
                    </a:p>
                  </a:txBody>
                  <a:tcPr marT="45706" marB="45706" horzOverflow="overflow"/>
                </a:tc>
                <a:extLst>
                  <a:ext uri="{0D108BD9-81ED-4DB2-BD59-A6C34878D82A}">
                    <a16:rowId xmlns:a16="http://schemas.microsoft.com/office/drawing/2014/main" val="10002"/>
                  </a:ext>
                </a:extLst>
              </a:tr>
              <a:tr h="50356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rgbClr val="FF0066"/>
                          </a:solidFill>
                          <a:effectLst/>
                          <a:latin typeface="+mn-lt"/>
                        </a:rPr>
                        <a:t>25</a:t>
                      </a:r>
                      <a:r>
                        <a:rPr kumimoji="0" lang="en-GB" sz="2000" b="1" u="none" strike="noStrike" cap="none" normalizeH="0" baseline="30000" dirty="0" smtClean="0">
                          <a:ln>
                            <a:noFill/>
                          </a:ln>
                          <a:solidFill>
                            <a:srgbClr val="FF0066"/>
                          </a:solidFill>
                          <a:effectLst/>
                          <a:latin typeface="+mn-lt"/>
                        </a:rPr>
                        <a:t>th</a:t>
                      </a:r>
                      <a:r>
                        <a:rPr kumimoji="0" lang="en-GB" sz="2000" b="1" u="none" strike="noStrike" cap="none" normalizeH="0" baseline="0" dirty="0" smtClean="0">
                          <a:ln>
                            <a:noFill/>
                          </a:ln>
                          <a:solidFill>
                            <a:srgbClr val="FF0066"/>
                          </a:solidFill>
                          <a:effectLst/>
                          <a:latin typeface="+mn-lt"/>
                        </a:rPr>
                        <a:t> November</a:t>
                      </a:r>
                      <a:endParaRPr kumimoji="0" lang="en-US" sz="2000" b="1" i="0" u="none" strike="noStrike" cap="none" normalizeH="0" baseline="0" dirty="0" smtClean="0">
                        <a:ln>
                          <a:noFill/>
                        </a:ln>
                        <a:solidFill>
                          <a:srgbClr val="FF0066"/>
                        </a:solidFill>
                        <a:effectLst/>
                        <a:latin typeface="+mn-lt"/>
                      </a:endParaRPr>
                    </a:p>
                  </a:txBody>
                  <a:tcPr marT="45706" marB="45706"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latin typeface="+mn-lt"/>
                        </a:rPr>
                        <a:t>DEADLINE for completion of Application forms.</a:t>
                      </a:r>
                      <a:endParaRPr kumimoji="0" lang="en-US" sz="2000" b="1" i="0" u="none" strike="noStrike" cap="none" normalizeH="0" baseline="0" dirty="0" smtClean="0">
                        <a:ln>
                          <a:noFill/>
                        </a:ln>
                        <a:solidFill>
                          <a:srgbClr val="002060"/>
                        </a:solidFill>
                        <a:effectLst/>
                        <a:latin typeface="+mn-lt"/>
                      </a:endParaRPr>
                    </a:p>
                  </a:txBody>
                  <a:tcPr marT="45706" marB="45706" horzOverflow="overflow"/>
                </a:tc>
                <a:extLst>
                  <a:ext uri="{0D108BD9-81ED-4DB2-BD59-A6C34878D82A}">
                    <a16:rowId xmlns:a16="http://schemas.microsoft.com/office/drawing/2014/main" val="10003"/>
                  </a:ext>
                </a:extLst>
              </a:tr>
              <a:tr h="50356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rgbClr val="FF0066"/>
                          </a:solidFill>
                          <a:effectLst/>
                          <a:latin typeface="+mn-lt"/>
                        </a:rPr>
                        <a:t>January</a:t>
                      </a:r>
                      <a:endParaRPr kumimoji="0" lang="en-US" sz="2000" b="1" i="0" u="none" strike="noStrike" cap="none" normalizeH="0" baseline="0" dirty="0" smtClean="0">
                        <a:ln>
                          <a:noFill/>
                        </a:ln>
                        <a:solidFill>
                          <a:srgbClr val="FF0066"/>
                        </a:solidFill>
                        <a:effectLst/>
                        <a:latin typeface="+mn-lt"/>
                      </a:endParaRPr>
                    </a:p>
                  </a:txBody>
                  <a:tcPr marT="45706" marB="45706" horzOverflow="overflow"/>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Workshops on ‘Interview’ skills.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2000" u="none" strike="noStrike" cap="none" normalizeH="0" baseline="0" dirty="0" smtClean="0">
                          <a:ln>
                            <a:noFill/>
                          </a:ln>
                          <a:effectLst/>
                          <a:latin typeface="+mn-lt"/>
                        </a:rPr>
                        <a:t>Apprenticeship launch</a:t>
                      </a:r>
                      <a:endParaRPr kumimoji="0" lang="en-US" sz="2000" b="0" i="0" u="none" strike="noStrike" cap="none" normalizeH="0" baseline="0" dirty="0" smtClean="0">
                        <a:ln>
                          <a:noFill/>
                        </a:ln>
                        <a:solidFill>
                          <a:srgbClr val="002060"/>
                        </a:solidFill>
                        <a:effectLst/>
                        <a:latin typeface="+mn-lt"/>
                      </a:endParaRPr>
                    </a:p>
                  </a:txBody>
                  <a:tcPr marT="45706" marB="45706" horzOverflow="overflow"/>
                </a:tc>
                <a:extLst>
                  <a:ext uri="{0D108BD9-81ED-4DB2-BD59-A6C34878D82A}">
                    <a16:rowId xmlns:a16="http://schemas.microsoft.com/office/drawing/2014/main" val="10004"/>
                  </a:ext>
                </a:extLst>
              </a:tr>
              <a:tr h="1050222">
                <a:tc grid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66"/>
                          </a:solidFill>
                          <a:effectLst/>
                          <a:latin typeface="Calibri" pitchFamily="34" charset="0"/>
                        </a:rPr>
                        <a:t>The Tuesday morning assembly is a crucial forum for sharing with Year 11 information about Open Days, deadlines and important news.                           Students must attend registration and assembly</a:t>
                      </a:r>
                    </a:p>
                  </a:txBody>
                  <a:tcPr marT="45706" marB="45706" horzOverflow="overflow"/>
                </a:tc>
                <a:tc hMerge="1">
                  <a:txBody>
                    <a:bodyPr/>
                    <a:lstStyle/>
                    <a:p>
                      <a:endParaRPr lang="en-GB"/>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268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8344" y="4509120"/>
            <a:ext cx="147565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6"/>
          <p:cNvSpPr>
            <a:spLocks noGrp="1"/>
          </p:cNvSpPr>
          <p:nvPr>
            <p:ph type="title"/>
          </p:nvPr>
        </p:nvSpPr>
        <p:spPr>
          <a:xfrm>
            <a:off x="457200" y="274638"/>
            <a:ext cx="8229600" cy="778098"/>
          </a:xfrm>
          <a:solidFill>
            <a:srgbClr val="0000FF"/>
          </a:solidFill>
          <a:ln w="38100">
            <a:solidFill>
              <a:srgbClr val="FF0066"/>
            </a:solidFill>
          </a:ln>
        </p:spPr>
        <p:txBody>
          <a:bodyPr>
            <a:normAutofit/>
          </a:bodyPr>
          <a:lstStyle/>
          <a:p>
            <a:r>
              <a:rPr lang="en-GB" dirty="0" smtClean="0">
                <a:solidFill>
                  <a:schemeClr val="bg1"/>
                </a:solidFill>
              </a:rPr>
              <a:t>Study Habits</a:t>
            </a:r>
            <a:endParaRPr lang="en-GB" dirty="0">
              <a:solidFill>
                <a:schemeClr val="bg1"/>
              </a:solidFill>
            </a:endParaRPr>
          </a:p>
        </p:txBody>
      </p:sp>
      <p:sp>
        <p:nvSpPr>
          <p:cNvPr id="2" name="Rectangle 1"/>
          <p:cNvSpPr/>
          <p:nvPr/>
        </p:nvSpPr>
        <p:spPr>
          <a:xfrm>
            <a:off x="395536" y="1340768"/>
            <a:ext cx="8280920" cy="4893647"/>
          </a:xfrm>
          <a:prstGeom prst="rect">
            <a:avLst/>
          </a:prstGeom>
        </p:spPr>
        <p:txBody>
          <a:bodyPr wrap="square">
            <a:spAutoFit/>
          </a:bodyPr>
          <a:lstStyle/>
          <a:p>
            <a:r>
              <a:rPr lang="en-GB" sz="2400" dirty="0"/>
              <a:t>Our students are competing nationally!</a:t>
            </a:r>
          </a:p>
          <a:p>
            <a:endParaRPr lang="en-GB" sz="2400" dirty="0"/>
          </a:p>
          <a:p>
            <a:r>
              <a:rPr lang="en-GB" sz="2400" dirty="0"/>
              <a:t>Success has come for students who have got into good habits early on – study SMARTER – not Harder !!!!!</a:t>
            </a:r>
          </a:p>
          <a:p>
            <a:endParaRPr lang="en-GB" sz="2400" dirty="0"/>
          </a:p>
          <a:p>
            <a:r>
              <a:rPr lang="en-GB" sz="2400" dirty="0"/>
              <a:t>Help us DRIVE INDEPENDENT STUDY HABITS</a:t>
            </a:r>
          </a:p>
          <a:p>
            <a:pPr marL="285750" indent="-285750">
              <a:buFont typeface="Wingdings" panose="05000000000000000000" pitchFamily="2" charset="2"/>
              <a:buChar char="ü"/>
            </a:pPr>
            <a:r>
              <a:rPr lang="en-GB" sz="2400" dirty="0"/>
              <a:t>SHOULD be working for up to 2 /(3) hours a night Monday to </a:t>
            </a:r>
            <a:r>
              <a:rPr lang="en-GB" sz="2400" dirty="0" smtClean="0"/>
              <a:t>Thursday </a:t>
            </a:r>
            <a:r>
              <a:rPr lang="en-GB" sz="2400" dirty="0"/>
              <a:t>and Sunday - PURPOSEFUL practice!</a:t>
            </a:r>
          </a:p>
          <a:p>
            <a:pPr marL="285750" indent="-285750">
              <a:buFont typeface="Wingdings" panose="05000000000000000000" pitchFamily="2" charset="2"/>
              <a:buChar char="ü"/>
            </a:pPr>
            <a:r>
              <a:rPr lang="en-GB" sz="2400" dirty="0"/>
              <a:t>SHOULD be using school books – acting on feedback</a:t>
            </a:r>
          </a:p>
          <a:p>
            <a:pPr marL="285750" indent="-285750">
              <a:buFont typeface="Wingdings" panose="05000000000000000000" pitchFamily="2" charset="2"/>
              <a:buChar char="ü"/>
            </a:pPr>
            <a:r>
              <a:rPr lang="en-GB" sz="2400" dirty="0"/>
              <a:t>SHOULD be starting to revise – after school  / Independently</a:t>
            </a:r>
          </a:p>
          <a:p>
            <a:pPr marL="285750" indent="-285750">
              <a:buFont typeface="Wingdings" panose="05000000000000000000" pitchFamily="2" charset="2"/>
              <a:buChar char="ü"/>
            </a:pPr>
            <a:r>
              <a:rPr lang="en-GB" sz="2400" dirty="0"/>
              <a:t>SHOULD be using GCSE Pod / BBC Bitesize / Doddle / My Maths</a:t>
            </a:r>
          </a:p>
          <a:p>
            <a:pPr marL="285750" indent="-285750">
              <a:buFont typeface="Wingdings" panose="05000000000000000000" pitchFamily="2" charset="2"/>
              <a:buChar char="ü"/>
            </a:pPr>
            <a:r>
              <a:rPr lang="en-GB" sz="2400" dirty="0"/>
              <a:t>SHOULD be drafting a revision plan for CEE exams</a:t>
            </a:r>
          </a:p>
          <a:p>
            <a:pPr marL="285750" indent="-285750">
              <a:buFont typeface="Wingdings" panose="05000000000000000000" pitchFamily="2" charset="2"/>
              <a:buChar char="ü"/>
            </a:pPr>
            <a:r>
              <a:rPr lang="en-GB" sz="2400" dirty="0"/>
              <a:t>SHOULD be working on their applications and future choices….</a:t>
            </a:r>
          </a:p>
        </p:txBody>
      </p:sp>
    </p:spTree>
    <p:extLst>
      <p:ext uri="{BB962C8B-B14F-4D97-AF65-F5344CB8AC3E}">
        <p14:creationId xmlns:p14="http://schemas.microsoft.com/office/powerpoint/2010/main" val="47091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84806C"/>
      </a:dk1>
      <a:lt1>
        <a:srgbClr val="182A84"/>
      </a:lt1>
      <a:dk2>
        <a:srgbClr val="A7A7A7"/>
      </a:dk2>
      <a:lt2>
        <a:srgbClr val="535353"/>
      </a:lt2>
      <a:accent1>
        <a:srgbClr val="182A84"/>
      </a:accent1>
      <a:accent2>
        <a:srgbClr val="0D184A"/>
      </a:accent2>
      <a:accent3>
        <a:srgbClr val="0A1239"/>
      </a:accent3>
      <a:accent4>
        <a:srgbClr val="070D28"/>
      </a:accent4>
      <a:accent5>
        <a:srgbClr val="040716"/>
      </a:accent5>
      <a:accent6>
        <a:srgbClr val="01020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Office Theme">
  <a:themeElements>
    <a:clrScheme name="Chorlton High School">
      <a:dk1>
        <a:srgbClr val="182A84"/>
      </a:dk1>
      <a:lt1>
        <a:sysClr val="window" lastClr="FFFFFF"/>
      </a:lt1>
      <a:dk2>
        <a:srgbClr val="182A84"/>
      </a:dk2>
      <a:lt2>
        <a:srgbClr val="FFFFFF"/>
      </a:lt2>
      <a:accent1>
        <a:srgbClr val="182A84"/>
      </a:accent1>
      <a:accent2>
        <a:srgbClr val="182A84"/>
      </a:accent2>
      <a:accent3>
        <a:srgbClr val="182A84"/>
      </a:accent3>
      <a:accent4>
        <a:srgbClr val="182A84"/>
      </a:accent4>
      <a:accent5>
        <a:srgbClr val="182A84"/>
      </a:accent5>
      <a:accent6>
        <a:srgbClr val="182A84"/>
      </a:accent6>
      <a:hlink>
        <a:srgbClr val="182A84"/>
      </a:hlink>
      <a:folHlink>
        <a:srgbClr val="182A84"/>
      </a:folHlink>
    </a:clrScheme>
    <a:fontScheme name="Chorlton High School font">
      <a:majorFont>
        <a:latin typeface="Alternate Gothic FS No 3"/>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1765</TotalTime>
  <Words>1673</Words>
  <Application>Microsoft Office PowerPoint</Application>
  <PresentationFormat>On-screen Show (4:3)</PresentationFormat>
  <Paragraphs>238</Paragraphs>
  <Slides>27</Slides>
  <Notes>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1" baseType="lpstr">
      <vt:lpstr>ＭＳ Ｐゴシック</vt:lpstr>
      <vt:lpstr>Alternate Gothic FS No 3</vt:lpstr>
      <vt:lpstr>Arial</vt:lpstr>
      <vt:lpstr>Calibri</vt:lpstr>
      <vt:lpstr>Comic Sans MS</vt:lpstr>
      <vt:lpstr>Impact</vt:lpstr>
      <vt:lpstr>Symbol</vt:lpstr>
      <vt:lpstr>Wingdings</vt:lpstr>
      <vt:lpstr>Wingdings 2</vt:lpstr>
      <vt:lpstr>ヒラギノ角ゴ Pro W3</vt:lpstr>
      <vt:lpstr>Office Theme</vt:lpstr>
      <vt:lpstr>2_Office Theme</vt:lpstr>
      <vt:lpstr>3_Office Theme</vt:lpstr>
      <vt:lpstr>Microsoft Office Excel Chart</vt:lpstr>
      <vt:lpstr>PowerPoint Presentation</vt:lpstr>
      <vt:lpstr>Introductions </vt:lpstr>
      <vt:lpstr>Class of 2018 – where are they now?</vt:lpstr>
      <vt:lpstr>PowerPoint Presentation</vt:lpstr>
      <vt:lpstr>PowerPoint Presentation</vt:lpstr>
      <vt:lpstr>PowerPoint Presentation</vt:lpstr>
      <vt:lpstr>College Application Process</vt:lpstr>
      <vt:lpstr>College Application Process</vt:lpstr>
      <vt:lpstr>Study Habits</vt:lpstr>
      <vt:lpstr>CEEs - College Entry Exams</vt:lpstr>
      <vt:lpstr>CEEs </vt:lpstr>
      <vt:lpstr>PowerPoint Presentation</vt:lpstr>
      <vt:lpstr>What’s available AFTER SCHOOL for English?</vt:lpstr>
      <vt:lpstr>What revision guides are the best to buy?</vt:lpstr>
      <vt:lpstr>HOW should students revise English?</vt:lpstr>
      <vt:lpstr>HOW should students revise English?</vt:lpstr>
      <vt:lpstr>There is Maths revision after school Wednesday Week B for an hour, to mark practice papers and revise key topics. This is a drop-in available for all students </vt:lpstr>
      <vt:lpstr>PowerPoint Presentation</vt:lpstr>
      <vt:lpstr>The first College Entry paper for Maths will be on the ELE day on Friday 23rd October.  </vt:lpstr>
      <vt:lpstr> 2) Responding to their personal feedback. Detailed feedback is provided after every assessment so pupils know what topics they need to revise. Every question is rated red/amber/green and linked to Mathswatchvle.com for independent study of developing areas. </vt:lpstr>
      <vt:lpstr>PowerPoint Presentation</vt:lpstr>
      <vt:lpstr>The recommended revision guide and accompanying workbook is a useful addition to revision resources and is an easy way for students to show their revision and ask for advice from their teachers.</vt:lpstr>
      <vt:lpstr>Achievement Team</vt:lpstr>
      <vt:lpstr>PowerPoint Presentation</vt:lpstr>
      <vt:lpstr>Helping choose the correct courses</vt:lpstr>
      <vt:lpstr>Calendar</vt:lpstr>
      <vt:lpstr>Key 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Perminder Banger</dc:creator>
  <cp:lastModifiedBy>Perminder Banger</cp:lastModifiedBy>
  <cp:revision>135</cp:revision>
  <cp:lastPrinted>2019-10-07T13:03:24Z</cp:lastPrinted>
  <dcterms:created xsi:type="dcterms:W3CDTF">2014-10-07T18:39:26Z</dcterms:created>
  <dcterms:modified xsi:type="dcterms:W3CDTF">2019-10-22T12:42:09Z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781741247</vt:i4>
  </property>
  <property fmtid="{D5CDD505-2E9C-101B-9397-08002B2CF9AE}" pid="3" name="_NewReviewCycle">
    <vt:lpwstr/>
  </property>
  <property fmtid="{D5CDD505-2E9C-101B-9397-08002B2CF9AE}" pid="4" name="_EmailSubject">
    <vt:lpwstr>PPT for website</vt:lpwstr>
  </property>
  <property fmtid="{D5CDD505-2E9C-101B-9397-08002B2CF9AE}" pid="5" name="_AuthorEmail">
    <vt:lpwstr>P.Banger@chorltonhigh.manchester.sch.uk</vt:lpwstr>
  </property>
  <property fmtid="{D5CDD505-2E9C-101B-9397-08002B2CF9AE}" pid="6" name="_AuthorEmailDisplayName">
    <vt:lpwstr>Perminder Banger</vt:lpwstr>
  </property>
</Properties>
</file>